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8"/>
  </p:notesMasterIdLst>
  <p:sldIdLst>
    <p:sldId id="256" r:id="rId2"/>
    <p:sldId id="257" r:id="rId3"/>
    <p:sldId id="258" r:id="rId4"/>
    <p:sldId id="259" r:id="rId5"/>
    <p:sldId id="261" r:id="rId6"/>
    <p:sldId id="262" r:id="rId7"/>
    <p:sldId id="263" r:id="rId8"/>
    <p:sldId id="271" r:id="rId9"/>
    <p:sldId id="269" r:id="rId10"/>
    <p:sldId id="270" r:id="rId11"/>
    <p:sldId id="272" r:id="rId12"/>
    <p:sldId id="265" r:id="rId13"/>
    <p:sldId id="266" r:id="rId14"/>
    <p:sldId id="274" r:id="rId15"/>
    <p:sldId id="273" r:id="rId16"/>
    <p:sldId id="267" r:id="rId17"/>
    <p:sldId id="268" r:id="rId18"/>
    <p:sldId id="275" r:id="rId19"/>
    <p:sldId id="276" r:id="rId20"/>
    <p:sldId id="277" r:id="rId21"/>
    <p:sldId id="278" r:id="rId22"/>
    <p:sldId id="279" r:id="rId23"/>
    <p:sldId id="287" r:id="rId24"/>
    <p:sldId id="280" r:id="rId25"/>
    <p:sldId id="281" r:id="rId26"/>
    <p:sldId id="282" r:id="rId27"/>
    <p:sldId id="290" r:id="rId28"/>
    <p:sldId id="288" r:id="rId29"/>
    <p:sldId id="289" r:id="rId30"/>
    <p:sldId id="291" r:id="rId31"/>
    <p:sldId id="292" r:id="rId32"/>
    <p:sldId id="293" r:id="rId33"/>
    <p:sldId id="294" r:id="rId34"/>
    <p:sldId id="295" r:id="rId35"/>
    <p:sldId id="296" r:id="rId36"/>
    <p:sldId id="297"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46"/>
    <p:restoredTop sz="94643"/>
  </p:normalViewPr>
  <p:slideViewPr>
    <p:cSldViewPr snapToGrid="0" snapToObjects="1">
      <p:cViewPr varScale="1">
        <p:scale>
          <a:sx n="68" d="100"/>
          <a:sy n="68" d="100"/>
        </p:scale>
        <p:origin x="1496" y="1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E19169-362D-1949-B1D1-3FD0868EED51}" type="datetimeFigureOut">
              <a:rPr lang="en-US" smtClean="0"/>
              <a:t>3/8/2017</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E2CA66-FA8A-F944-933D-54B7524A77CD}" type="slidenum">
              <a:rPr lang="en-US" smtClean="0"/>
              <a:t>‹#›</a:t>
            </a:fld>
            <a:endParaRPr lang="en-US" dirty="0"/>
          </a:p>
        </p:txBody>
      </p:sp>
    </p:spTree>
    <p:extLst>
      <p:ext uri="{BB962C8B-B14F-4D97-AF65-F5344CB8AC3E}">
        <p14:creationId xmlns:p14="http://schemas.microsoft.com/office/powerpoint/2010/main" val="1675235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E3BC2A-A318-934A-8B77-6F4CB1839576}" type="datetimeFigureOut">
              <a:rPr lang="en-US" smtClean="0"/>
              <a:t>3/8/2017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C6C6FB-273F-2747-87EF-4B571C7F0B6C}" type="slidenum">
              <a:rPr lang="en-US" smtClean="0"/>
              <a:t>‹#›</a:t>
            </a:fld>
            <a:endParaRPr lang="en-US" dirty="0"/>
          </a:p>
        </p:txBody>
      </p:sp>
    </p:spTree>
    <p:extLst>
      <p:ext uri="{BB962C8B-B14F-4D97-AF65-F5344CB8AC3E}">
        <p14:creationId xmlns:p14="http://schemas.microsoft.com/office/powerpoint/2010/main" val="1103405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E3BC2A-A318-934A-8B77-6F4CB1839576}" type="datetimeFigureOut">
              <a:rPr lang="en-US" smtClean="0"/>
              <a:t>3/8/2017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C6C6FB-273F-2747-87EF-4B571C7F0B6C}" type="slidenum">
              <a:rPr lang="en-US" smtClean="0"/>
              <a:t>‹#›</a:t>
            </a:fld>
            <a:endParaRPr lang="en-US" dirty="0"/>
          </a:p>
        </p:txBody>
      </p:sp>
    </p:spTree>
    <p:extLst>
      <p:ext uri="{BB962C8B-B14F-4D97-AF65-F5344CB8AC3E}">
        <p14:creationId xmlns:p14="http://schemas.microsoft.com/office/powerpoint/2010/main" val="4247749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E3BC2A-A318-934A-8B77-6F4CB1839576}" type="datetimeFigureOut">
              <a:rPr lang="en-US" smtClean="0"/>
              <a:t>3/8/2017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C6C6FB-273F-2747-87EF-4B571C7F0B6C}" type="slidenum">
              <a:rPr lang="en-US" smtClean="0"/>
              <a:t>‹#›</a:t>
            </a:fld>
            <a:endParaRPr lang="en-US" dirty="0"/>
          </a:p>
        </p:txBody>
      </p:sp>
    </p:spTree>
    <p:extLst>
      <p:ext uri="{BB962C8B-B14F-4D97-AF65-F5344CB8AC3E}">
        <p14:creationId xmlns:p14="http://schemas.microsoft.com/office/powerpoint/2010/main" val="2634830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E3BC2A-A318-934A-8B77-6F4CB1839576}" type="datetimeFigureOut">
              <a:rPr lang="en-US" smtClean="0"/>
              <a:t>3/8/2017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C6C6FB-273F-2747-87EF-4B571C7F0B6C}" type="slidenum">
              <a:rPr lang="en-US" smtClean="0"/>
              <a:t>‹#›</a:t>
            </a:fld>
            <a:endParaRPr lang="en-US" dirty="0"/>
          </a:p>
        </p:txBody>
      </p:sp>
    </p:spTree>
    <p:extLst>
      <p:ext uri="{BB962C8B-B14F-4D97-AF65-F5344CB8AC3E}">
        <p14:creationId xmlns:p14="http://schemas.microsoft.com/office/powerpoint/2010/main" val="20384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E3BC2A-A318-934A-8B77-6F4CB1839576}" type="datetimeFigureOut">
              <a:rPr lang="en-US" smtClean="0"/>
              <a:t>3/8/2017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2C6C6FB-273F-2747-87EF-4B571C7F0B6C}" type="slidenum">
              <a:rPr lang="en-US" smtClean="0"/>
              <a:t>‹#›</a:t>
            </a:fld>
            <a:endParaRPr lang="en-US" dirty="0"/>
          </a:p>
        </p:txBody>
      </p:sp>
    </p:spTree>
    <p:extLst>
      <p:ext uri="{BB962C8B-B14F-4D97-AF65-F5344CB8AC3E}">
        <p14:creationId xmlns:p14="http://schemas.microsoft.com/office/powerpoint/2010/main" val="3727953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E3BC2A-A318-934A-8B77-6F4CB1839576}" type="datetimeFigureOut">
              <a:rPr lang="en-US" smtClean="0"/>
              <a:t>3/8/2017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2C6C6FB-273F-2747-87EF-4B571C7F0B6C}" type="slidenum">
              <a:rPr lang="en-US" smtClean="0"/>
              <a:t>‹#›</a:t>
            </a:fld>
            <a:endParaRPr lang="en-US" dirty="0"/>
          </a:p>
        </p:txBody>
      </p:sp>
    </p:spTree>
    <p:extLst>
      <p:ext uri="{BB962C8B-B14F-4D97-AF65-F5344CB8AC3E}">
        <p14:creationId xmlns:p14="http://schemas.microsoft.com/office/powerpoint/2010/main" val="1164967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E3BC2A-A318-934A-8B77-6F4CB1839576}" type="datetimeFigureOut">
              <a:rPr lang="en-US" smtClean="0"/>
              <a:t>3/8/2017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2C6C6FB-273F-2747-87EF-4B571C7F0B6C}" type="slidenum">
              <a:rPr lang="en-US" smtClean="0"/>
              <a:t>‹#›</a:t>
            </a:fld>
            <a:endParaRPr lang="en-US" dirty="0"/>
          </a:p>
        </p:txBody>
      </p:sp>
    </p:spTree>
    <p:extLst>
      <p:ext uri="{BB962C8B-B14F-4D97-AF65-F5344CB8AC3E}">
        <p14:creationId xmlns:p14="http://schemas.microsoft.com/office/powerpoint/2010/main" val="3545553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AE3BC2A-A318-934A-8B77-6F4CB1839576}" type="datetimeFigureOut">
              <a:rPr lang="en-US" smtClean="0"/>
              <a:t>3/8/2017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C6C6FB-273F-2747-87EF-4B571C7F0B6C}" type="slidenum">
              <a:rPr lang="en-US" smtClean="0"/>
              <a:t>‹#›</a:t>
            </a:fld>
            <a:endParaRPr lang="en-US" dirty="0"/>
          </a:p>
        </p:txBody>
      </p:sp>
    </p:spTree>
    <p:extLst>
      <p:ext uri="{BB962C8B-B14F-4D97-AF65-F5344CB8AC3E}">
        <p14:creationId xmlns:p14="http://schemas.microsoft.com/office/powerpoint/2010/main" val="3401873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AE3BC2A-A318-934A-8B77-6F4CB1839576}" type="datetimeFigureOut">
              <a:rPr lang="en-US" smtClean="0"/>
              <a:t>3/8/2017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C6C6FB-273F-2747-87EF-4B571C7F0B6C}" type="slidenum">
              <a:rPr lang="en-US" smtClean="0"/>
              <a:t>‹#›</a:t>
            </a:fld>
            <a:endParaRPr lang="en-US" dirty="0"/>
          </a:p>
        </p:txBody>
      </p:sp>
    </p:spTree>
    <p:extLst>
      <p:ext uri="{BB962C8B-B14F-4D97-AF65-F5344CB8AC3E}">
        <p14:creationId xmlns:p14="http://schemas.microsoft.com/office/powerpoint/2010/main" val="3399008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E3BC2A-A318-934A-8B77-6F4CB1839576}" type="datetimeFigureOut">
              <a:rPr lang="en-US" smtClean="0"/>
              <a:t>3/8/2017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C6C6FB-273F-2747-87EF-4B571C7F0B6C}" type="slidenum">
              <a:rPr lang="en-US" smtClean="0"/>
              <a:t>‹#›</a:t>
            </a:fld>
            <a:endParaRPr lang="en-US" dirty="0"/>
          </a:p>
        </p:txBody>
      </p:sp>
    </p:spTree>
    <p:extLst>
      <p:ext uri="{BB962C8B-B14F-4D97-AF65-F5344CB8AC3E}">
        <p14:creationId xmlns:p14="http://schemas.microsoft.com/office/powerpoint/2010/main" val="3485457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E3BC2A-A318-934A-8B77-6F4CB1839576}" type="datetimeFigureOut">
              <a:rPr lang="en-US" smtClean="0"/>
              <a:t>3/8/2017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C6C6FB-273F-2747-87EF-4B571C7F0B6C}" type="slidenum">
              <a:rPr lang="en-US" smtClean="0"/>
              <a:t>‹#›</a:t>
            </a:fld>
            <a:endParaRPr lang="en-US" dirty="0"/>
          </a:p>
        </p:txBody>
      </p:sp>
    </p:spTree>
    <p:extLst>
      <p:ext uri="{BB962C8B-B14F-4D97-AF65-F5344CB8AC3E}">
        <p14:creationId xmlns:p14="http://schemas.microsoft.com/office/powerpoint/2010/main" val="3492927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E3BC2A-A318-934A-8B77-6F4CB1839576}" type="datetimeFigureOut">
              <a:rPr lang="en-US" smtClean="0"/>
              <a:t>3/8/2017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C6C6FB-273F-2747-87EF-4B571C7F0B6C}" type="slidenum">
              <a:rPr lang="en-US" smtClean="0"/>
              <a:t>‹#›</a:t>
            </a:fld>
            <a:endParaRPr lang="en-US" dirty="0"/>
          </a:p>
        </p:txBody>
      </p:sp>
    </p:spTree>
    <p:extLst>
      <p:ext uri="{BB962C8B-B14F-4D97-AF65-F5344CB8AC3E}">
        <p14:creationId xmlns:p14="http://schemas.microsoft.com/office/powerpoint/2010/main" val="40011314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tiff"/></Relationships>
</file>

<file path=ppt/slides/_rels/slide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7.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2.xml"/><Relationship Id="rId5" Type="http://schemas.openxmlformats.org/officeDocument/2006/relationships/image" Target="../media/image13.tiff"/><Relationship Id="rId4" Type="http://schemas.openxmlformats.org/officeDocument/2006/relationships/image" Target="../media/image12.tiff"/></Relationships>
</file>

<file path=ppt/slides/_rels/slide8.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tiff"/><Relationship Id="rId1" Type="http://schemas.openxmlformats.org/officeDocument/2006/relationships/slideLayout" Target="../slideLayouts/slideLayout2.xml"/><Relationship Id="rId5" Type="http://schemas.openxmlformats.org/officeDocument/2006/relationships/image" Target="../media/image25.tiff"/><Relationship Id="rId4" Type="http://schemas.openxmlformats.org/officeDocument/2006/relationships/image" Target="../media/image24.tiff"/></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image" Target="../media/image30.tiff"/><Relationship Id="rId1" Type="http://schemas.openxmlformats.org/officeDocument/2006/relationships/slideLayout" Target="../slideLayouts/slideLayout2.xml"/><Relationship Id="rId6" Type="http://schemas.openxmlformats.org/officeDocument/2006/relationships/image" Target="../media/image34.tiff"/><Relationship Id="rId5" Type="http://schemas.openxmlformats.org/officeDocument/2006/relationships/image" Target="../media/image33.emf"/><Relationship Id="rId4" Type="http://schemas.openxmlformats.org/officeDocument/2006/relationships/image" Target="../media/image32.tiff"/></Relationships>
</file>

<file path=ppt/slides/_rels/slide17.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image" Target="../media/image38.tiff"/><Relationship Id="rId1" Type="http://schemas.openxmlformats.org/officeDocument/2006/relationships/slideLayout" Target="../slideLayouts/slideLayout2.xml"/><Relationship Id="rId4" Type="http://schemas.openxmlformats.org/officeDocument/2006/relationships/image" Target="../media/image40.tiff"/></Relationships>
</file>

<file path=ppt/slides/_rels/slide20.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image" Target="../media/image41.tiff"/><Relationship Id="rId1" Type="http://schemas.openxmlformats.org/officeDocument/2006/relationships/slideLayout" Target="../slideLayouts/slideLayout2.xml"/><Relationship Id="rId5" Type="http://schemas.openxmlformats.org/officeDocument/2006/relationships/image" Target="../media/image44.tiff"/><Relationship Id="rId4" Type="http://schemas.openxmlformats.org/officeDocument/2006/relationships/image" Target="../media/image43.tiff"/></Relationships>
</file>

<file path=ppt/slides/_rels/slide21.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45.tiff"/><Relationship Id="rId1" Type="http://schemas.openxmlformats.org/officeDocument/2006/relationships/slideLayout" Target="../slideLayouts/slideLayout2.xml"/><Relationship Id="rId4" Type="http://schemas.openxmlformats.org/officeDocument/2006/relationships/image" Target="../media/image47.tiff"/></Relationships>
</file>

<file path=ppt/slides/_rels/slide22.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image" Target="../media/image48.tiff"/><Relationship Id="rId1" Type="http://schemas.openxmlformats.org/officeDocument/2006/relationships/slideLayout" Target="../slideLayouts/slideLayout2.xml"/><Relationship Id="rId4" Type="http://schemas.openxmlformats.org/officeDocument/2006/relationships/image" Target="../media/image50.tiff"/></Relationships>
</file>

<file path=ppt/slides/_rels/slide23.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51.tiff"/><Relationship Id="rId1" Type="http://schemas.openxmlformats.org/officeDocument/2006/relationships/slideLayout" Target="../slideLayouts/slideLayout2.xml"/><Relationship Id="rId4" Type="http://schemas.openxmlformats.org/officeDocument/2006/relationships/image" Target="../media/image53.tiff"/></Relationships>
</file>

<file path=ppt/slides/_rels/slide24.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image" Target="../media/image54.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7.tiff"/><Relationship Id="rId2" Type="http://schemas.openxmlformats.org/officeDocument/2006/relationships/image" Target="../media/image56.tiff"/><Relationship Id="rId1" Type="http://schemas.openxmlformats.org/officeDocument/2006/relationships/slideLayout" Target="../slideLayouts/slideLayout2.xml"/><Relationship Id="rId4" Type="http://schemas.openxmlformats.org/officeDocument/2006/relationships/image" Target="../media/image58.tiff"/></Relationships>
</file>

<file path=ppt/slides/_rels/slide26.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image" Target="../media/image59.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image" Target="../media/image61.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3.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4.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5.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6.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7.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8.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9.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0.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3393076"/>
          </a:xfrm>
        </p:spPr>
        <p:txBody>
          <a:bodyPr>
            <a:normAutofit/>
          </a:bodyPr>
          <a:lstStyle/>
          <a:p>
            <a:r>
              <a:rPr lang="en-US" sz="8000" b="1" dirty="0">
                <a:solidFill>
                  <a:srgbClr val="FF0000"/>
                </a:solidFill>
                <a:latin typeface="Comic Sans MS" panose="030F0702030302020204" pitchFamily="66" charset="0"/>
              </a:rPr>
              <a:t>VEGETABLES</a:t>
            </a:r>
            <a:br>
              <a:rPr lang="en-US" sz="8000" b="1" dirty="0">
                <a:solidFill>
                  <a:srgbClr val="FF0000"/>
                </a:solidFill>
                <a:latin typeface="Comic Sans MS" panose="030F0702030302020204" pitchFamily="66" charset="0"/>
              </a:rPr>
            </a:br>
            <a:r>
              <a:rPr lang="en-US" sz="8000" b="1" dirty="0">
                <a:solidFill>
                  <a:srgbClr val="FF0000"/>
                </a:solidFill>
                <a:latin typeface="Comic Sans MS" panose="030F0702030302020204" pitchFamily="66" charset="0"/>
              </a:rPr>
              <a:t>REVISION </a:t>
            </a:r>
            <a:r>
              <a:rPr lang="en-US" sz="8000" b="1" dirty="0">
                <a:solidFill>
                  <a:srgbClr val="0070C0"/>
                </a:solidFill>
                <a:latin typeface="Comic Sans MS" panose="030F0702030302020204" pitchFamily="66" charset="0"/>
              </a:rPr>
              <a:t>2</a:t>
            </a:r>
          </a:p>
        </p:txBody>
      </p:sp>
    </p:spTree>
    <p:extLst>
      <p:ext uri="{BB962C8B-B14F-4D97-AF65-F5344CB8AC3E}">
        <p14:creationId xmlns:p14="http://schemas.microsoft.com/office/powerpoint/2010/main" val="1460372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377" y="857251"/>
            <a:ext cx="8870623" cy="861236"/>
          </a:xfrm>
        </p:spPr>
        <p:txBody>
          <a:bodyPr>
            <a:normAutofit/>
          </a:bodyPr>
          <a:lstStyle/>
          <a:p>
            <a:r>
              <a:rPr lang="en-US" sz="2700"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0" y="1552989"/>
            <a:ext cx="5606143" cy="4447761"/>
          </a:xfrm>
        </p:spPr>
        <p:txBody>
          <a:bodyPr>
            <a:normAutofit fontScale="70000" lnSpcReduction="20000"/>
          </a:bodyPr>
          <a:lstStyle/>
          <a:p>
            <a:pPr marL="0" indent="0">
              <a:buNone/>
            </a:pPr>
            <a:r>
              <a:rPr lang="en-US" b="1" dirty="0">
                <a:solidFill>
                  <a:srgbClr val="0070C0"/>
                </a:solidFill>
                <a:latin typeface="Comic Sans MS" panose="030F0702030302020204" pitchFamily="66" charset="0"/>
              </a:rPr>
              <a:t>Primary soil cultivation techniques: </a:t>
            </a:r>
          </a:p>
          <a:p>
            <a:pPr>
              <a:buFont typeface="Wingdings" charset="2"/>
              <a:buChar char="Ø"/>
            </a:pPr>
            <a:r>
              <a:rPr lang="en-US" b="1" dirty="0">
                <a:latin typeface="Comic Sans MS" panose="030F0702030302020204" pitchFamily="66" charset="0"/>
              </a:rPr>
              <a:t>Digging (and forking) is carried out to bury weeds and other garden debris, to incorporate organic matter, lime and if necessary fertiliser and to alleviate compaction. There are two methods: single digging is used for previously cultivated soil that has good structure and double digging is used in situations where there is a problem with drainage, compaction etc.</a:t>
            </a:r>
          </a:p>
          <a:p>
            <a:pPr>
              <a:buFont typeface="Wingdings" charset="2"/>
              <a:buChar char="Ø"/>
            </a:pPr>
            <a:r>
              <a:rPr lang="en-US" b="1" dirty="0">
                <a:latin typeface="Comic Sans MS" panose="030F0702030302020204" pitchFamily="66" charset="0"/>
              </a:rPr>
              <a:t>Rotary cultivation is where soil is cultivated using a mechanical rotavator.</a:t>
            </a:r>
          </a:p>
          <a:p>
            <a:pPr>
              <a:buFont typeface="Wingdings" charset="2"/>
              <a:buChar char="Ø"/>
            </a:pPr>
            <a:r>
              <a:rPr lang="en-US" b="1" dirty="0">
                <a:latin typeface="Comic Sans MS" panose="030F0702030302020204" pitchFamily="66" charset="0"/>
              </a:rPr>
              <a:t>Cultivation practices should be avoided in wet conditions to prevent damage to soil structure and compaction. It is also best avoided in dry summer periods as it can contribute to soil </a:t>
            </a:r>
            <a:r>
              <a:rPr lang="en-US" dirty="0"/>
              <a:t>moisture loss.</a:t>
            </a:r>
          </a:p>
        </p:txBody>
      </p:sp>
      <p:pic>
        <p:nvPicPr>
          <p:cNvPr id="4" name="Picture 3"/>
          <p:cNvPicPr>
            <a:picLocks noChangeAspect="1"/>
          </p:cNvPicPr>
          <p:nvPr/>
        </p:nvPicPr>
        <p:blipFill>
          <a:blip r:embed="rId2"/>
          <a:stretch>
            <a:fillRect/>
          </a:stretch>
        </p:blipFill>
        <p:spPr>
          <a:xfrm>
            <a:off x="5984421" y="4069897"/>
            <a:ext cx="2781300" cy="1647825"/>
          </a:xfrm>
          <a:prstGeom prst="rect">
            <a:avLst/>
          </a:prstGeom>
        </p:spPr>
      </p:pic>
      <p:pic>
        <p:nvPicPr>
          <p:cNvPr id="5" name="Picture 4"/>
          <p:cNvPicPr>
            <a:picLocks noChangeAspect="1"/>
          </p:cNvPicPr>
          <p:nvPr/>
        </p:nvPicPr>
        <p:blipFill>
          <a:blip r:embed="rId3"/>
          <a:stretch>
            <a:fillRect/>
          </a:stretch>
        </p:blipFill>
        <p:spPr>
          <a:xfrm>
            <a:off x="5984421" y="1851932"/>
            <a:ext cx="2781300" cy="1847850"/>
          </a:xfrm>
          <a:prstGeom prst="rect">
            <a:avLst/>
          </a:prstGeom>
        </p:spPr>
      </p:pic>
    </p:spTree>
    <p:extLst>
      <p:ext uri="{BB962C8B-B14F-4D97-AF65-F5344CB8AC3E}">
        <p14:creationId xmlns:p14="http://schemas.microsoft.com/office/powerpoint/2010/main" val="346823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315" y="857251"/>
            <a:ext cx="8540685" cy="861236"/>
          </a:xfrm>
        </p:spPr>
        <p:txBody>
          <a:bodyPr>
            <a:normAutofit/>
          </a:bodyPr>
          <a:lstStyle/>
          <a:p>
            <a:r>
              <a:rPr lang="en-US" sz="2700" b="1" dirty="0">
                <a:solidFill>
                  <a:srgbClr val="FF0000"/>
                </a:solidFill>
                <a:latin typeface="Comic Sans MS" panose="030F0702030302020204" pitchFamily="66" charset="0"/>
              </a:rPr>
              <a:t>Cultural operations for outdoor food production</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58639555"/>
              </p:ext>
            </p:extLst>
          </p:nvPr>
        </p:nvGraphicFramePr>
        <p:xfrm>
          <a:off x="0" y="1616527"/>
          <a:ext cx="9144000" cy="4384223"/>
        </p:xfrm>
        <a:graphic>
          <a:graphicData uri="http://schemas.openxmlformats.org/drawingml/2006/table">
            <a:tbl>
              <a:tblPr firstRow="1" bandRow="1">
                <a:tableStyleId>{2D5ABB26-0587-4C30-8999-92F81FD0307C}</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717047">
                <a:tc>
                  <a:txBody>
                    <a:bodyPr/>
                    <a:lstStyle/>
                    <a:p>
                      <a:r>
                        <a:rPr lang="en-US" sz="2100" b="1" dirty="0">
                          <a:solidFill>
                            <a:srgbClr val="002060"/>
                          </a:solidFill>
                          <a:latin typeface="Comic Sans MS" panose="030F0702030302020204" pitchFamily="66" charset="0"/>
                        </a:rPr>
                        <a:t>        Benefits of digging</a:t>
                      </a:r>
                    </a:p>
                  </a:txBody>
                  <a:tcPr marL="68580" marR="68580" marT="34290" marB="34290"/>
                </a:tc>
                <a:tc>
                  <a:txBody>
                    <a:bodyPr/>
                    <a:lstStyle/>
                    <a:p>
                      <a:r>
                        <a:rPr lang="en-US" sz="2100" b="1" dirty="0">
                          <a:solidFill>
                            <a:schemeClr val="accent2">
                              <a:lumMod val="75000"/>
                            </a:schemeClr>
                          </a:solidFill>
                          <a:latin typeface="Comic Sans MS" panose="030F0702030302020204" pitchFamily="66" charset="0"/>
                        </a:rPr>
                        <a:t>       Limitations</a:t>
                      </a:r>
                      <a:r>
                        <a:rPr lang="en-US" sz="2100" b="1" baseline="0" dirty="0">
                          <a:solidFill>
                            <a:schemeClr val="accent2">
                              <a:lumMod val="75000"/>
                            </a:schemeClr>
                          </a:solidFill>
                          <a:latin typeface="Comic Sans MS" panose="030F0702030302020204" pitchFamily="66" charset="0"/>
                        </a:rPr>
                        <a:t> of digging</a:t>
                      </a:r>
                      <a:endParaRPr lang="en-US" sz="2100" b="1" dirty="0">
                        <a:solidFill>
                          <a:schemeClr val="accent2">
                            <a:lumMod val="75000"/>
                          </a:schemeClr>
                        </a:solidFill>
                        <a:latin typeface="Comic Sans MS" panose="030F0702030302020204" pitchFamily="66" charset="0"/>
                      </a:endParaRPr>
                    </a:p>
                  </a:txBody>
                  <a:tcPr marL="68580" marR="68580" marT="34290" marB="34290"/>
                </a:tc>
                <a:extLst>
                  <a:ext uri="{0D108BD9-81ED-4DB2-BD59-A6C34878D82A}">
                    <a16:rowId xmlns:a16="http://schemas.microsoft.com/office/drawing/2014/main" val="10000"/>
                  </a:ext>
                </a:extLst>
              </a:tr>
              <a:tr h="916794">
                <a:tc>
                  <a:txBody>
                    <a:bodyPr/>
                    <a:lstStyle/>
                    <a:p>
                      <a:r>
                        <a:rPr lang="en-US" sz="1800" b="1" dirty="0">
                          <a:solidFill>
                            <a:srgbClr val="002060"/>
                          </a:solidFill>
                          <a:latin typeface="Comic Sans MS" panose="030F0702030302020204" pitchFamily="66" charset="0"/>
                        </a:rPr>
                        <a:t>Improves</a:t>
                      </a:r>
                      <a:r>
                        <a:rPr lang="en-US" sz="1800" b="1" baseline="0" dirty="0">
                          <a:solidFill>
                            <a:srgbClr val="002060"/>
                          </a:solidFill>
                          <a:latin typeface="Comic Sans MS" panose="030F0702030302020204" pitchFamily="66" charset="0"/>
                        </a:rPr>
                        <a:t> soil structure and permits water and air access.</a:t>
                      </a:r>
                      <a:endParaRPr lang="en-US" sz="1800" b="1" dirty="0">
                        <a:solidFill>
                          <a:srgbClr val="002060"/>
                        </a:solidFill>
                        <a:latin typeface="Comic Sans MS" panose="030F0702030302020204" pitchFamily="66" charset="0"/>
                      </a:endParaRPr>
                    </a:p>
                  </a:txBody>
                  <a:tcPr marL="68580" marR="68580" marT="34290" marB="34290"/>
                </a:tc>
                <a:tc>
                  <a:txBody>
                    <a:bodyPr/>
                    <a:lstStyle/>
                    <a:p>
                      <a:r>
                        <a:rPr lang="en-US" sz="1800" b="1" dirty="0">
                          <a:solidFill>
                            <a:schemeClr val="accent2">
                              <a:lumMod val="75000"/>
                            </a:schemeClr>
                          </a:solidFill>
                          <a:latin typeface="Comic Sans MS" panose="030F0702030302020204" pitchFamily="66" charset="0"/>
                        </a:rPr>
                        <a:t>Disturbs natural structure</a:t>
                      </a:r>
                      <a:r>
                        <a:rPr lang="en-US" sz="1800" b="1" baseline="0" dirty="0">
                          <a:solidFill>
                            <a:schemeClr val="accent2">
                              <a:lumMod val="75000"/>
                            </a:schemeClr>
                          </a:solidFill>
                          <a:latin typeface="Comic Sans MS" panose="030F0702030302020204" pitchFamily="66" charset="0"/>
                        </a:rPr>
                        <a:t> and may be damaging to beneficial organisms</a:t>
                      </a:r>
                      <a:endParaRPr lang="en-US" sz="1800" b="1" dirty="0">
                        <a:solidFill>
                          <a:schemeClr val="accent2">
                            <a:lumMod val="75000"/>
                          </a:schemeClr>
                        </a:solidFill>
                        <a:latin typeface="Comic Sans MS" panose="030F0702030302020204" pitchFamily="66" charset="0"/>
                      </a:endParaRPr>
                    </a:p>
                  </a:txBody>
                  <a:tcPr marL="68580" marR="68580" marT="34290" marB="34290"/>
                </a:tc>
                <a:extLst>
                  <a:ext uri="{0D108BD9-81ED-4DB2-BD59-A6C34878D82A}">
                    <a16:rowId xmlns:a16="http://schemas.microsoft.com/office/drawing/2014/main" val="10001"/>
                  </a:ext>
                </a:extLst>
              </a:tr>
              <a:tr h="916794">
                <a:tc>
                  <a:txBody>
                    <a:bodyPr/>
                    <a:lstStyle/>
                    <a:p>
                      <a:r>
                        <a:rPr lang="en-US" sz="1800" b="1" dirty="0">
                          <a:solidFill>
                            <a:srgbClr val="002060"/>
                          </a:solidFill>
                          <a:latin typeface="Comic Sans MS" panose="030F0702030302020204" pitchFamily="66" charset="0"/>
                        </a:rPr>
                        <a:t>Breaks up cultivation</a:t>
                      </a:r>
                      <a:r>
                        <a:rPr lang="en-US" sz="1800" b="1" baseline="0" dirty="0">
                          <a:solidFill>
                            <a:srgbClr val="002060"/>
                          </a:solidFill>
                          <a:latin typeface="Comic Sans MS" panose="030F0702030302020204" pitchFamily="66" charset="0"/>
                        </a:rPr>
                        <a:t> pans and improves drainage</a:t>
                      </a:r>
                      <a:endParaRPr lang="en-US" sz="1800" b="1" dirty="0">
                        <a:solidFill>
                          <a:srgbClr val="002060"/>
                        </a:solidFill>
                        <a:latin typeface="Comic Sans MS" panose="030F0702030302020204" pitchFamily="66" charset="0"/>
                      </a:endParaRPr>
                    </a:p>
                  </a:txBody>
                  <a:tcPr marL="68580" marR="68580" marT="34290" marB="34290"/>
                </a:tc>
                <a:tc>
                  <a:txBody>
                    <a:bodyPr/>
                    <a:lstStyle/>
                    <a:p>
                      <a:r>
                        <a:rPr lang="en-US" sz="1800" b="1" dirty="0">
                          <a:solidFill>
                            <a:schemeClr val="accent2">
                              <a:lumMod val="75000"/>
                            </a:schemeClr>
                          </a:solidFill>
                          <a:latin typeface="Comic Sans MS" panose="030F0702030302020204" pitchFamily="66" charset="0"/>
                        </a:rPr>
                        <a:t>Leaves</a:t>
                      </a:r>
                      <a:r>
                        <a:rPr lang="en-US" sz="1800" b="1" baseline="0" dirty="0">
                          <a:solidFill>
                            <a:schemeClr val="accent2">
                              <a:lumMod val="75000"/>
                            </a:schemeClr>
                          </a:solidFill>
                          <a:latin typeface="Comic Sans MS" panose="030F0702030302020204" pitchFamily="66" charset="0"/>
                        </a:rPr>
                        <a:t> soil bare to the elements and so prone to erosion, capping and leaching of nutrients</a:t>
                      </a:r>
                      <a:endParaRPr lang="en-US" sz="1800" b="1" dirty="0">
                        <a:solidFill>
                          <a:schemeClr val="accent2">
                            <a:lumMod val="75000"/>
                          </a:schemeClr>
                        </a:solidFill>
                        <a:latin typeface="Comic Sans MS" panose="030F0702030302020204" pitchFamily="66" charset="0"/>
                      </a:endParaRPr>
                    </a:p>
                  </a:txBody>
                  <a:tcPr marL="68580" marR="68580" marT="34290" marB="34290"/>
                </a:tc>
                <a:extLst>
                  <a:ext uri="{0D108BD9-81ED-4DB2-BD59-A6C34878D82A}">
                    <a16:rowId xmlns:a16="http://schemas.microsoft.com/office/drawing/2014/main" val="10002"/>
                  </a:ext>
                </a:extLst>
              </a:tr>
              <a:tr h="916794">
                <a:tc>
                  <a:txBody>
                    <a:bodyPr/>
                    <a:lstStyle/>
                    <a:p>
                      <a:r>
                        <a:rPr lang="en-US" sz="1800" b="1" dirty="0">
                          <a:solidFill>
                            <a:srgbClr val="002060"/>
                          </a:solidFill>
                          <a:latin typeface="Comic Sans MS" panose="030F0702030302020204" pitchFamily="66" charset="0"/>
                        </a:rPr>
                        <a:t>Buries weeds and debris from previous cropping. It also allows incorporation of OM</a:t>
                      </a:r>
                    </a:p>
                  </a:txBody>
                  <a:tcPr marL="68580" marR="68580" marT="34290" marB="34290"/>
                </a:tc>
                <a:tc>
                  <a:txBody>
                    <a:bodyPr/>
                    <a:lstStyle/>
                    <a:p>
                      <a:r>
                        <a:rPr lang="en-US" sz="1800" b="1" dirty="0">
                          <a:solidFill>
                            <a:schemeClr val="accent2">
                              <a:lumMod val="75000"/>
                            </a:schemeClr>
                          </a:solidFill>
                          <a:latin typeface="Comic Sans MS" panose="030F0702030302020204" pitchFamily="66" charset="0"/>
                        </a:rPr>
                        <a:t>Turning the soil causes</a:t>
                      </a:r>
                      <a:r>
                        <a:rPr lang="en-US" sz="1800" b="1" baseline="0" dirty="0">
                          <a:solidFill>
                            <a:schemeClr val="accent2">
                              <a:lumMod val="75000"/>
                            </a:schemeClr>
                          </a:solidFill>
                          <a:latin typeface="Comic Sans MS" panose="030F0702030302020204" pitchFamily="66" charset="0"/>
                        </a:rPr>
                        <a:t> weed seedlings to get exposure to light which allows them germinate.</a:t>
                      </a:r>
                      <a:endParaRPr lang="en-US" sz="1800" b="1" dirty="0">
                        <a:solidFill>
                          <a:schemeClr val="accent2">
                            <a:lumMod val="75000"/>
                          </a:schemeClr>
                        </a:solidFill>
                        <a:latin typeface="Comic Sans MS" panose="030F0702030302020204" pitchFamily="66" charset="0"/>
                      </a:endParaRPr>
                    </a:p>
                  </a:txBody>
                  <a:tcPr marL="68580" marR="68580" marT="34290" marB="34290"/>
                </a:tc>
                <a:extLst>
                  <a:ext uri="{0D108BD9-81ED-4DB2-BD59-A6C34878D82A}">
                    <a16:rowId xmlns:a16="http://schemas.microsoft.com/office/drawing/2014/main" val="10003"/>
                  </a:ext>
                </a:extLst>
              </a:tr>
              <a:tr h="916794">
                <a:tc>
                  <a:txBody>
                    <a:bodyPr/>
                    <a:lstStyle/>
                    <a:p>
                      <a:r>
                        <a:rPr lang="en-US" sz="1800" b="1" dirty="0">
                          <a:solidFill>
                            <a:srgbClr val="002060"/>
                          </a:solidFill>
                          <a:latin typeface="Comic Sans MS" panose="030F0702030302020204" pitchFamily="66" charset="0"/>
                        </a:rPr>
                        <a:t>Allows breakdown</a:t>
                      </a:r>
                      <a:r>
                        <a:rPr lang="en-US" sz="1800" b="1" baseline="0" dirty="0">
                          <a:solidFill>
                            <a:srgbClr val="002060"/>
                          </a:solidFill>
                          <a:latin typeface="Comic Sans MS" panose="030F0702030302020204" pitchFamily="66" charset="0"/>
                        </a:rPr>
                        <a:t> of clods by frost and exposes pest organisms to predators. </a:t>
                      </a:r>
                      <a:endParaRPr lang="en-US" sz="1800" b="1" dirty="0">
                        <a:solidFill>
                          <a:srgbClr val="002060"/>
                        </a:solidFill>
                        <a:latin typeface="Comic Sans MS" panose="030F0702030302020204" pitchFamily="66" charset="0"/>
                      </a:endParaRPr>
                    </a:p>
                  </a:txBody>
                  <a:tcPr marL="68580" marR="68580" marT="34290" marB="34290"/>
                </a:tc>
                <a:tc>
                  <a:txBody>
                    <a:bodyPr/>
                    <a:lstStyle/>
                    <a:p>
                      <a:r>
                        <a:rPr lang="en-US" sz="1800" b="1" dirty="0">
                          <a:solidFill>
                            <a:schemeClr val="accent2">
                              <a:lumMod val="75000"/>
                            </a:schemeClr>
                          </a:solidFill>
                          <a:latin typeface="Comic Sans MS" panose="030F0702030302020204" pitchFamily="66" charset="0"/>
                        </a:rPr>
                        <a:t>If digging</a:t>
                      </a:r>
                      <a:r>
                        <a:rPr lang="en-US" sz="1800" b="1" baseline="0" dirty="0">
                          <a:solidFill>
                            <a:schemeClr val="accent2">
                              <a:lumMod val="75000"/>
                            </a:schemeClr>
                          </a:solidFill>
                          <a:latin typeface="Comic Sans MS" panose="030F0702030302020204" pitchFamily="66" charset="0"/>
                        </a:rPr>
                        <a:t> is done in wet conditions the soil structure will be damaged.</a:t>
                      </a:r>
                      <a:endParaRPr lang="en-US" sz="1800" b="1" dirty="0">
                        <a:solidFill>
                          <a:schemeClr val="accent2">
                            <a:lumMod val="75000"/>
                          </a:schemeClr>
                        </a:solidFill>
                        <a:latin typeface="Comic Sans MS" panose="030F0702030302020204" pitchFamily="66" charset="0"/>
                      </a:endParaRPr>
                    </a:p>
                  </a:txBody>
                  <a:tcPr marL="68580" marR="68580" marT="34290" marB="3429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93173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889" y="857251"/>
            <a:ext cx="8550111" cy="861236"/>
          </a:xfrm>
        </p:spPr>
        <p:txBody>
          <a:bodyPr>
            <a:normAutofit/>
          </a:bodyPr>
          <a:lstStyle/>
          <a:p>
            <a:r>
              <a:rPr lang="en-US" sz="2700" b="1" dirty="0">
                <a:solidFill>
                  <a:srgbClr val="FF0000"/>
                </a:solidFill>
                <a:latin typeface="Comic Sans MS" panose="030F0702030302020204" pitchFamily="66" charset="0"/>
              </a:rPr>
              <a:t>Cultural operations for outdoor food production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92580468"/>
              </p:ext>
            </p:extLst>
          </p:nvPr>
        </p:nvGraphicFramePr>
        <p:xfrm>
          <a:off x="0" y="1718073"/>
          <a:ext cx="9144000" cy="4964227"/>
        </p:xfrm>
        <a:graphic>
          <a:graphicData uri="http://schemas.openxmlformats.org/drawingml/2006/table">
            <a:tbl>
              <a:tblPr firstRow="1" bandRow="1">
                <a:tableStyleId>{2D5ABB26-0587-4C30-8999-92F81FD0307C}</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856535">
                <a:tc>
                  <a:txBody>
                    <a:bodyPr/>
                    <a:lstStyle/>
                    <a:p>
                      <a:r>
                        <a:rPr lang="en-US" sz="2000" b="1" dirty="0">
                          <a:solidFill>
                            <a:srgbClr val="00B050"/>
                          </a:solidFill>
                          <a:latin typeface="Comic Sans MS" panose="030F0702030302020204" pitchFamily="66" charset="0"/>
                        </a:rPr>
                        <a:t>Benefits of Rotary Cultivation</a:t>
                      </a:r>
                    </a:p>
                  </a:txBody>
                  <a:tcPr marL="68580" marR="68580" marT="34290" marB="34290"/>
                </a:tc>
                <a:tc>
                  <a:txBody>
                    <a:bodyPr/>
                    <a:lstStyle/>
                    <a:p>
                      <a:r>
                        <a:rPr lang="en-US" sz="1800" b="1" dirty="0">
                          <a:solidFill>
                            <a:srgbClr val="0070C0"/>
                          </a:solidFill>
                          <a:latin typeface="Comic Sans MS" panose="030F0702030302020204" pitchFamily="66" charset="0"/>
                        </a:rPr>
                        <a:t>   Limitations of Rotary Cultivation</a:t>
                      </a:r>
                    </a:p>
                  </a:txBody>
                  <a:tcPr marL="68580" marR="68580" marT="34290" marB="34290"/>
                </a:tc>
                <a:extLst>
                  <a:ext uri="{0D108BD9-81ED-4DB2-BD59-A6C34878D82A}">
                    <a16:rowId xmlns:a16="http://schemas.microsoft.com/office/drawing/2014/main" val="10000"/>
                  </a:ext>
                </a:extLst>
              </a:tr>
              <a:tr h="891540">
                <a:tc>
                  <a:txBody>
                    <a:bodyPr/>
                    <a:lstStyle/>
                    <a:p>
                      <a:r>
                        <a:rPr lang="en-US" sz="1800" b="1" dirty="0">
                          <a:solidFill>
                            <a:srgbClr val="00B050"/>
                          </a:solidFill>
                          <a:latin typeface="Comic Sans MS" panose="030F0702030302020204" pitchFamily="66" charset="0"/>
                        </a:rPr>
                        <a:t>Less manual work . </a:t>
                      </a:r>
                    </a:p>
                  </a:txBody>
                  <a:tcPr marL="68580" marR="68580" marT="34290" marB="34290"/>
                </a:tc>
                <a:tc>
                  <a:txBody>
                    <a:bodyPr/>
                    <a:lstStyle/>
                    <a:p>
                      <a:r>
                        <a:rPr lang="en-US" sz="1800" b="1" dirty="0">
                          <a:solidFill>
                            <a:srgbClr val="0070C0"/>
                          </a:solidFill>
                          <a:latin typeface="Comic Sans MS" panose="030F0702030302020204" pitchFamily="66" charset="0"/>
                        </a:rPr>
                        <a:t>Can cause</a:t>
                      </a:r>
                      <a:r>
                        <a:rPr lang="en-US" sz="1800" b="1" baseline="0" dirty="0">
                          <a:solidFill>
                            <a:srgbClr val="0070C0"/>
                          </a:solidFill>
                          <a:latin typeface="Comic Sans MS" panose="030F0702030302020204" pitchFamily="66" charset="0"/>
                        </a:rPr>
                        <a:t> compaction by creating a cultivation pan. Will not alleviate compaction already present and may exacerbate it.</a:t>
                      </a:r>
                      <a:endParaRPr lang="en-US" sz="1800" b="1" dirty="0">
                        <a:solidFill>
                          <a:srgbClr val="0070C0"/>
                        </a:solidFill>
                        <a:latin typeface="Comic Sans MS" panose="030F0702030302020204" pitchFamily="66" charset="0"/>
                      </a:endParaRPr>
                    </a:p>
                  </a:txBody>
                  <a:tcPr marL="68580" marR="68580" marT="34290" marB="34290"/>
                </a:tc>
                <a:extLst>
                  <a:ext uri="{0D108BD9-81ED-4DB2-BD59-A6C34878D82A}">
                    <a16:rowId xmlns:a16="http://schemas.microsoft.com/office/drawing/2014/main" val="10001"/>
                  </a:ext>
                </a:extLst>
              </a:tr>
              <a:tr h="8915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B050"/>
                          </a:solidFill>
                          <a:latin typeface="Comic Sans MS" panose="030F0702030302020204" pitchFamily="66" charset="0"/>
                        </a:rPr>
                        <a:t>Larger areas can be cultivated.</a:t>
                      </a:r>
                    </a:p>
                    <a:p>
                      <a:endParaRPr lang="en-US" sz="1800" b="1" dirty="0">
                        <a:solidFill>
                          <a:srgbClr val="00B050"/>
                        </a:solidFill>
                        <a:latin typeface="Comic Sans MS" panose="030F0702030302020204" pitchFamily="66" charset="0"/>
                      </a:endParaRPr>
                    </a:p>
                  </a:txBody>
                  <a:tcPr marL="68580" marR="68580" marT="34290" marB="34290"/>
                </a:tc>
                <a:tc>
                  <a:txBody>
                    <a:bodyPr/>
                    <a:lstStyle/>
                    <a:p>
                      <a:r>
                        <a:rPr lang="en-US" sz="1800" b="1" dirty="0">
                          <a:solidFill>
                            <a:srgbClr val="0070C0"/>
                          </a:solidFill>
                          <a:latin typeface="Comic Sans MS" panose="030F0702030302020204" pitchFamily="66" charset="0"/>
                        </a:rPr>
                        <a:t>Introduces</a:t>
                      </a:r>
                      <a:r>
                        <a:rPr lang="en-US" sz="1800" b="1" baseline="0" dirty="0">
                          <a:solidFill>
                            <a:srgbClr val="0070C0"/>
                          </a:solidFill>
                          <a:latin typeface="Comic Sans MS" panose="030F0702030302020204" pitchFamily="66" charset="0"/>
                        </a:rPr>
                        <a:t> pockets of air which leave the soil in a very loose condition which must be left settle and possibly firmed afterwards before planting.</a:t>
                      </a:r>
                      <a:endParaRPr lang="en-US" sz="1800" b="1" dirty="0">
                        <a:solidFill>
                          <a:srgbClr val="0070C0"/>
                        </a:solidFill>
                        <a:latin typeface="Comic Sans MS" panose="030F0702030302020204" pitchFamily="66" charset="0"/>
                      </a:endParaRPr>
                    </a:p>
                  </a:txBody>
                  <a:tcPr marL="68580" marR="68580" marT="34290" marB="34290"/>
                </a:tc>
                <a:extLst>
                  <a:ext uri="{0D108BD9-81ED-4DB2-BD59-A6C34878D82A}">
                    <a16:rowId xmlns:a16="http://schemas.microsoft.com/office/drawing/2014/main" val="10002"/>
                  </a:ext>
                </a:extLst>
              </a:tr>
              <a:tr h="919437">
                <a:tc>
                  <a:txBody>
                    <a:bodyPr/>
                    <a:lstStyle/>
                    <a:p>
                      <a:r>
                        <a:rPr lang="en-US" sz="1800" b="1" dirty="0">
                          <a:solidFill>
                            <a:srgbClr val="00B050"/>
                          </a:solidFill>
                          <a:latin typeface="Comic Sans MS" panose="030F0702030302020204" pitchFamily="66" charset="0"/>
                        </a:rPr>
                        <a:t>Has many of the same benefits as single digging</a:t>
                      </a:r>
                    </a:p>
                  </a:txBody>
                  <a:tcPr marL="68580" marR="68580" marT="34290" marB="34290"/>
                </a:tc>
                <a:tc>
                  <a:txBody>
                    <a:bodyPr/>
                    <a:lstStyle/>
                    <a:p>
                      <a:r>
                        <a:rPr lang="en-US" sz="1800" b="1" dirty="0">
                          <a:solidFill>
                            <a:srgbClr val="0070C0"/>
                          </a:solidFill>
                          <a:latin typeface="Comic Sans MS" panose="030F0702030302020204" pitchFamily="66" charset="0"/>
                        </a:rPr>
                        <a:t>Hire</a:t>
                      </a:r>
                      <a:r>
                        <a:rPr lang="en-US" sz="1800" b="1" baseline="0" dirty="0">
                          <a:solidFill>
                            <a:srgbClr val="0070C0"/>
                          </a:solidFill>
                          <a:latin typeface="Comic Sans MS" panose="030F0702030302020204" pitchFamily="66" charset="0"/>
                        </a:rPr>
                        <a:t> may be expensive and there are safety considerations around operating.</a:t>
                      </a:r>
                      <a:endParaRPr lang="en-US" sz="1800" b="1" dirty="0">
                        <a:solidFill>
                          <a:srgbClr val="0070C0"/>
                        </a:solidFill>
                        <a:latin typeface="Comic Sans MS" panose="030F0702030302020204" pitchFamily="66" charset="0"/>
                      </a:endParaRPr>
                    </a:p>
                  </a:txBody>
                  <a:tcPr marL="68580" marR="68580" marT="34290" marB="34290"/>
                </a:tc>
                <a:extLst>
                  <a:ext uri="{0D108BD9-81ED-4DB2-BD59-A6C34878D82A}">
                    <a16:rowId xmlns:a16="http://schemas.microsoft.com/office/drawing/2014/main" val="10003"/>
                  </a:ext>
                </a:extLst>
              </a:tr>
              <a:tr h="856535">
                <a:tc>
                  <a:txBody>
                    <a:bodyPr/>
                    <a:lstStyle/>
                    <a:p>
                      <a:r>
                        <a:rPr lang="en-US" sz="1800" b="1" dirty="0">
                          <a:solidFill>
                            <a:srgbClr val="00B050"/>
                          </a:solidFill>
                          <a:latin typeface="Comic Sans MS" panose="030F0702030302020204" pitchFamily="66" charset="0"/>
                        </a:rPr>
                        <a:t>Buries</a:t>
                      </a:r>
                      <a:r>
                        <a:rPr lang="en-US" sz="1800" b="1" baseline="0" dirty="0">
                          <a:solidFill>
                            <a:srgbClr val="00B050"/>
                          </a:solidFill>
                          <a:latin typeface="Comic Sans MS" panose="030F0702030302020204" pitchFamily="66" charset="0"/>
                        </a:rPr>
                        <a:t> weeds and c</a:t>
                      </a:r>
                      <a:r>
                        <a:rPr lang="en-US" sz="1800" b="1" dirty="0">
                          <a:solidFill>
                            <a:srgbClr val="00B050"/>
                          </a:solidFill>
                          <a:latin typeface="Comic Sans MS" panose="030F0702030302020204" pitchFamily="66" charset="0"/>
                        </a:rPr>
                        <a:t>reates a good tilth</a:t>
                      </a:r>
                      <a:r>
                        <a:rPr lang="en-US" sz="1800" b="1" baseline="0" dirty="0">
                          <a:solidFill>
                            <a:srgbClr val="00B050"/>
                          </a:solidFill>
                          <a:latin typeface="Comic Sans MS" panose="030F0702030302020204" pitchFamily="66" charset="0"/>
                        </a:rPr>
                        <a:t> more quickly than the manual method.</a:t>
                      </a:r>
                      <a:endParaRPr lang="en-US" sz="1800" b="1" dirty="0">
                        <a:solidFill>
                          <a:srgbClr val="00B050"/>
                        </a:solidFill>
                        <a:latin typeface="Comic Sans MS" panose="030F0702030302020204" pitchFamily="66" charset="0"/>
                      </a:endParaRPr>
                    </a:p>
                  </a:txBody>
                  <a:tcPr marL="68580" marR="68580" marT="34290" marB="34290"/>
                </a:tc>
                <a:tc>
                  <a:txBody>
                    <a:bodyPr/>
                    <a:lstStyle/>
                    <a:p>
                      <a:r>
                        <a:rPr lang="en-US" sz="1800" b="1" dirty="0">
                          <a:solidFill>
                            <a:srgbClr val="0070C0"/>
                          </a:solidFill>
                          <a:latin typeface="Comic Sans MS" panose="030F0702030302020204" pitchFamily="66" charset="0"/>
                        </a:rPr>
                        <a:t>Not suited to incorporating OM</a:t>
                      </a:r>
                    </a:p>
                  </a:txBody>
                  <a:tcPr marL="68580" marR="68580" marT="34290" marB="3429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35227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767" y="113122"/>
            <a:ext cx="8663233" cy="1605365"/>
          </a:xfrm>
        </p:spPr>
        <p:txBody>
          <a:bodyPr>
            <a:normAutofit/>
          </a:bodyPr>
          <a:lstStyle/>
          <a:p>
            <a:r>
              <a:rPr lang="en-US" sz="2700"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0" y="1718487"/>
            <a:ext cx="5780315" cy="4282263"/>
          </a:xfrm>
        </p:spPr>
        <p:txBody>
          <a:bodyPr>
            <a:normAutofit fontScale="70000" lnSpcReduction="20000"/>
          </a:bodyPr>
          <a:lstStyle/>
          <a:p>
            <a:pPr marL="0" indent="0">
              <a:buNone/>
            </a:pPr>
            <a:r>
              <a:rPr lang="en-US" b="1" dirty="0">
                <a:solidFill>
                  <a:srgbClr val="0070C0"/>
                </a:solidFill>
                <a:latin typeface="Comic Sans MS" panose="030F0702030302020204" pitchFamily="66" charset="0"/>
              </a:rPr>
              <a:t>Factors that dictate the timing of cultivation: </a:t>
            </a:r>
          </a:p>
          <a:p>
            <a:pPr marL="0" indent="0">
              <a:buNone/>
            </a:pPr>
            <a:r>
              <a:rPr lang="en-US" b="1" dirty="0">
                <a:solidFill>
                  <a:srgbClr val="0070C0"/>
                </a:solidFill>
                <a:latin typeface="Comic Sans MS" panose="030F0702030302020204" pitchFamily="66" charset="0"/>
              </a:rPr>
              <a:t>Soil type</a:t>
            </a:r>
          </a:p>
          <a:p>
            <a:r>
              <a:rPr lang="en-US" b="1" u="sng" dirty="0">
                <a:latin typeface="Comic Sans MS" panose="030F0702030302020204" pitchFamily="66" charset="0"/>
              </a:rPr>
              <a:t>Heavy clay </a:t>
            </a:r>
            <a:r>
              <a:rPr lang="en-US" b="1" dirty="0">
                <a:latin typeface="Comic Sans MS" panose="030F0702030302020204" pitchFamily="66" charset="0"/>
              </a:rPr>
              <a:t>soil is best cultivated on dry days in autumn before soil water levels become a problem. This gives winter frosts a chance to break up large clods thus improving soil structure.</a:t>
            </a:r>
          </a:p>
          <a:p>
            <a:r>
              <a:rPr lang="en-US" b="1" u="sng" dirty="0">
                <a:latin typeface="Comic Sans MS" panose="030F0702030302020204" pitchFamily="66" charset="0"/>
              </a:rPr>
              <a:t>Light sandy </a:t>
            </a:r>
            <a:r>
              <a:rPr lang="en-US" b="1" dirty="0">
                <a:latin typeface="Comic Sans MS" panose="030F0702030302020204" pitchFamily="66" charset="0"/>
              </a:rPr>
              <a:t>soils can be cultivated from autumn to spring once the soil is not frozen or too wet.</a:t>
            </a:r>
          </a:p>
          <a:p>
            <a:r>
              <a:rPr lang="en-US" b="1" u="sng" dirty="0">
                <a:latin typeface="Comic Sans MS" panose="030F0702030302020204" pitchFamily="66" charset="0"/>
              </a:rPr>
              <a:t>Silty soil </a:t>
            </a:r>
            <a:r>
              <a:rPr lang="en-US" b="1" dirty="0">
                <a:latin typeface="Comic Sans MS" panose="030F0702030302020204" pitchFamily="66" charset="0"/>
              </a:rPr>
              <a:t>in particular may suffer from surface capping. Capping happens when very fine soil particles bond together after heavy rainfall to form a thin crust layer. This is impermeable to water and air and can prevent seedling emergence.</a:t>
            </a:r>
          </a:p>
          <a:p>
            <a:endParaRPr lang="en-US" dirty="0"/>
          </a:p>
        </p:txBody>
      </p:sp>
      <p:pic>
        <p:nvPicPr>
          <p:cNvPr id="4" name="Picture 3"/>
          <p:cNvPicPr>
            <a:picLocks noChangeAspect="1"/>
          </p:cNvPicPr>
          <p:nvPr/>
        </p:nvPicPr>
        <p:blipFill>
          <a:blip r:embed="rId2"/>
          <a:stretch>
            <a:fillRect/>
          </a:stretch>
        </p:blipFill>
        <p:spPr>
          <a:xfrm>
            <a:off x="6890657" y="1415143"/>
            <a:ext cx="2253343" cy="1502228"/>
          </a:xfrm>
          <a:prstGeom prst="rect">
            <a:avLst/>
          </a:prstGeom>
        </p:spPr>
      </p:pic>
      <p:pic>
        <p:nvPicPr>
          <p:cNvPr id="5" name="Picture 4"/>
          <p:cNvPicPr>
            <a:picLocks noChangeAspect="1"/>
          </p:cNvPicPr>
          <p:nvPr/>
        </p:nvPicPr>
        <p:blipFill>
          <a:blip r:embed="rId3"/>
          <a:stretch>
            <a:fillRect/>
          </a:stretch>
        </p:blipFill>
        <p:spPr>
          <a:xfrm>
            <a:off x="6906985" y="3004457"/>
            <a:ext cx="2237015" cy="1428750"/>
          </a:xfrm>
          <a:prstGeom prst="rect">
            <a:avLst/>
          </a:prstGeom>
        </p:spPr>
      </p:pic>
      <p:pic>
        <p:nvPicPr>
          <p:cNvPr id="6" name="Picture 5"/>
          <p:cNvPicPr>
            <a:picLocks noChangeAspect="1"/>
          </p:cNvPicPr>
          <p:nvPr/>
        </p:nvPicPr>
        <p:blipFill>
          <a:blip r:embed="rId4"/>
          <a:stretch>
            <a:fillRect/>
          </a:stretch>
        </p:blipFill>
        <p:spPr>
          <a:xfrm>
            <a:off x="6906985" y="4520292"/>
            <a:ext cx="2237015" cy="1480458"/>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12577" y="4634593"/>
            <a:ext cx="1394408" cy="1083128"/>
          </a:xfrm>
          <a:prstGeom prst="rect">
            <a:avLst/>
          </a:prstGeom>
        </p:spPr>
      </p:pic>
    </p:spTree>
    <p:extLst>
      <p:ext uri="{BB962C8B-B14F-4D97-AF65-F5344CB8AC3E}">
        <p14:creationId xmlns:p14="http://schemas.microsoft.com/office/powerpoint/2010/main" val="1096531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645" y="386499"/>
            <a:ext cx="8776355" cy="1331988"/>
          </a:xfrm>
        </p:spPr>
        <p:txBody>
          <a:bodyPr>
            <a:normAutofit/>
          </a:bodyPr>
          <a:lstStyle/>
          <a:p>
            <a:r>
              <a:rPr lang="en-US" sz="2700"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1" y="1718487"/>
            <a:ext cx="5430416" cy="4282263"/>
          </a:xfrm>
        </p:spPr>
        <p:txBody>
          <a:bodyPr>
            <a:normAutofit fontScale="77500" lnSpcReduction="20000"/>
          </a:bodyPr>
          <a:lstStyle/>
          <a:p>
            <a:r>
              <a:rPr lang="en-US" b="1" dirty="0">
                <a:solidFill>
                  <a:srgbClr val="0070C0"/>
                </a:solidFill>
                <a:latin typeface="Comic Sans MS" panose="030F0702030302020204" pitchFamily="66" charset="0"/>
              </a:rPr>
              <a:t>Factors that dictate the timing of cultivation: </a:t>
            </a:r>
          </a:p>
          <a:p>
            <a:pPr marL="0" indent="0">
              <a:buNone/>
            </a:pPr>
            <a:r>
              <a:rPr lang="en-US" b="1" dirty="0">
                <a:solidFill>
                  <a:srgbClr val="0070C0"/>
                </a:solidFill>
                <a:latin typeface="Comic Sans MS" panose="030F0702030302020204" pitchFamily="66" charset="0"/>
              </a:rPr>
              <a:t>Weather</a:t>
            </a:r>
          </a:p>
          <a:p>
            <a:pPr>
              <a:buFont typeface="Arial" charset="0"/>
              <a:buChar char="•"/>
            </a:pPr>
            <a:r>
              <a:rPr lang="en-US" b="1" dirty="0">
                <a:latin typeface="Comic Sans MS" panose="030F0702030302020204" pitchFamily="66" charset="0"/>
              </a:rPr>
              <a:t>Avoid cultivation during wet weather to reduce risk of compaction and capping.</a:t>
            </a:r>
          </a:p>
          <a:p>
            <a:pPr>
              <a:buFont typeface="Arial" charset="0"/>
              <a:buChar char="•"/>
            </a:pPr>
            <a:r>
              <a:rPr lang="en-US" b="1" dirty="0">
                <a:latin typeface="Comic Sans MS" panose="030F0702030302020204" pitchFamily="66" charset="0"/>
              </a:rPr>
              <a:t>Avoid producing a fine tilth where the climate is very wet in autumn/winter to reduce risk of capping, leaching and erosion. </a:t>
            </a:r>
          </a:p>
          <a:p>
            <a:pPr>
              <a:buFont typeface="Arial" charset="0"/>
              <a:buChar char="•"/>
            </a:pPr>
            <a:r>
              <a:rPr lang="en-US" b="1" dirty="0">
                <a:latin typeface="Comic Sans MS" panose="030F0702030302020204" pitchFamily="66" charset="0"/>
              </a:rPr>
              <a:t>A fine tilth is easier achieve on a sunny, breezy day.</a:t>
            </a:r>
          </a:p>
          <a:p>
            <a:pPr>
              <a:buFont typeface="Arial" charset="0"/>
              <a:buChar char="•"/>
            </a:pPr>
            <a:r>
              <a:rPr lang="en-US" b="1" dirty="0">
                <a:latin typeface="Comic Sans MS" panose="030F0702030302020204" pitchFamily="66" charset="0"/>
              </a:rPr>
              <a:t>Where weather is dry in spring avoid cultivation to prevent a soil moisture deficit</a:t>
            </a:r>
          </a:p>
          <a:p>
            <a:pPr>
              <a:buFont typeface="Arial" charset="0"/>
              <a:buChar char="•"/>
            </a:pPr>
            <a:endParaRPr lang="en-US" dirty="0"/>
          </a:p>
          <a:p>
            <a:endParaRPr lang="en-US" dirty="0"/>
          </a:p>
        </p:txBody>
      </p:sp>
      <p:pic>
        <p:nvPicPr>
          <p:cNvPr id="5" name="Picture 4"/>
          <p:cNvPicPr>
            <a:picLocks noChangeAspect="1"/>
          </p:cNvPicPr>
          <p:nvPr/>
        </p:nvPicPr>
        <p:blipFill>
          <a:blip r:embed="rId2"/>
          <a:stretch>
            <a:fillRect/>
          </a:stretch>
        </p:blipFill>
        <p:spPr>
          <a:xfrm>
            <a:off x="5804612" y="1667711"/>
            <a:ext cx="3293332" cy="2380608"/>
          </a:xfrm>
          <a:prstGeom prst="rect">
            <a:avLst/>
          </a:prstGeom>
        </p:spPr>
      </p:pic>
      <p:pic>
        <p:nvPicPr>
          <p:cNvPr id="6" name="Picture 5"/>
          <p:cNvPicPr>
            <a:picLocks noChangeAspect="1"/>
          </p:cNvPicPr>
          <p:nvPr/>
        </p:nvPicPr>
        <p:blipFill>
          <a:blip r:embed="rId3"/>
          <a:stretch>
            <a:fillRect/>
          </a:stretch>
        </p:blipFill>
        <p:spPr>
          <a:xfrm>
            <a:off x="7637648" y="4397646"/>
            <a:ext cx="1506351" cy="1384041"/>
          </a:xfrm>
          <a:prstGeom prst="rect">
            <a:avLst/>
          </a:prstGeom>
        </p:spPr>
      </p:pic>
      <p:pic>
        <p:nvPicPr>
          <p:cNvPr id="7" name="Picture 6"/>
          <p:cNvPicPr>
            <a:picLocks noChangeAspect="1"/>
          </p:cNvPicPr>
          <p:nvPr/>
        </p:nvPicPr>
        <p:blipFill>
          <a:blip r:embed="rId4"/>
          <a:stretch>
            <a:fillRect/>
          </a:stretch>
        </p:blipFill>
        <p:spPr>
          <a:xfrm>
            <a:off x="5903167" y="4397646"/>
            <a:ext cx="1384041" cy="1384041"/>
          </a:xfrm>
          <a:prstGeom prst="rect">
            <a:avLst/>
          </a:prstGeom>
        </p:spPr>
      </p:pic>
    </p:spTree>
    <p:extLst>
      <p:ext uri="{BB962C8B-B14F-4D97-AF65-F5344CB8AC3E}">
        <p14:creationId xmlns:p14="http://schemas.microsoft.com/office/powerpoint/2010/main" val="1839594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771650"/>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1" y="1459075"/>
            <a:ext cx="2661124" cy="4541675"/>
          </a:xfrm>
        </p:spPr>
        <p:txBody>
          <a:bodyPr>
            <a:normAutofit fontScale="70000" lnSpcReduction="20000"/>
          </a:bodyPr>
          <a:lstStyle/>
          <a:p>
            <a:pPr marL="0" indent="0">
              <a:lnSpc>
                <a:spcPct val="100000"/>
              </a:lnSpc>
              <a:spcBef>
                <a:spcPts val="0"/>
              </a:spcBef>
              <a:buNone/>
            </a:pPr>
            <a:r>
              <a:rPr lang="en-US" b="1" dirty="0">
                <a:solidFill>
                  <a:srgbClr val="0070C0"/>
                </a:solidFill>
                <a:latin typeface="Comic Sans MS" panose="030F0702030302020204" pitchFamily="66" charset="0"/>
              </a:rPr>
              <a:t>Bed systems </a:t>
            </a:r>
          </a:p>
          <a:p>
            <a:pPr marL="0" indent="0">
              <a:lnSpc>
                <a:spcPct val="100000"/>
              </a:lnSpc>
              <a:spcBef>
                <a:spcPts val="0"/>
              </a:spcBef>
              <a:buNone/>
            </a:pPr>
            <a:r>
              <a:rPr lang="en-US" b="1" dirty="0">
                <a:latin typeface="Comic Sans MS" panose="030F0702030302020204" pitchFamily="66" charset="0"/>
              </a:rPr>
              <a:t>A bed system is where a plot of land is divided into a number of semi-permanent or fixed beds for cropping. There are pathways between these beds to accommodate foot-traffic and wheelbarrows. Its the system most commonly used by amateur gardeners.</a:t>
            </a:r>
          </a:p>
          <a:p>
            <a:pPr marL="0" indent="0">
              <a:lnSpc>
                <a:spcPct val="100000"/>
              </a:lnSpc>
              <a:spcBef>
                <a:spcPts val="0"/>
              </a:spcBef>
              <a:buNone/>
            </a:pPr>
            <a:endParaRPr lang="en-US" b="1" dirty="0">
              <a:solidFill>
                <a:schemeClr val="accent6">
                  <a:lumMod val="50000"/>
                </a:schemeClr>
              </a:solidFill>
              <a:latin typeface="Comic Sans MS" panose="030F0702030302020204" pitchFamily="66" charset="0"/>
            </a:endParaRPr>
          </a:p>
          <a:p>
            <a:pPr marL="0" indent="0">
              <a:lnSpc>
                <a:spcPct val="100000"/>
              </a:lnSpc>
              <a:spcBef>
                <a:spcPts val="0"/>
              </a:spcBef>
              <a:buNone/>
            </a:pPr>
            <a:endParaRPr lang="en-US" dirty="0"/>
          </a:p>
        </p:txBody>
      </p:sp>
      <p:pic>
        <p:nvPicPr>
          <p:cNvPr id="6" name="Picture 5"/>
          <p:cNvPicPr>
            <a:picLocks noChangeAspect="1"/>
          </p:cNvPicPr>
          <p:nvPr/>
        </p:nvPicPr>
        <p:blipFill>
          <a:blip r:embed="rId2"/>
          <a:stretch>
            <a:fillRect/>
          </a:stretch>
        </p:blipFill>
        <p:spPr>
          <a:xfrm>
            <a:off x="5808307" y="1728264"/>
            <a:ext cx="3185555" cy="2001648"/>
          </a:xfrm>
          <a:prstGeom prst="rect">
            <a:avLst/>
          </a:prstGeom>
        </p:spPr>
      </p:pic>
      <p:pic>
        <p:nvPicPr>
          <p:cNvPr id="7" name="Picture 6"/>
          <p:cNvPicPr>
            <a:picLocks noChangeAspect="1"/>
          </p:cNvPicPr>
          <p:nvPr/>
        </p:nvPicPr>
        <p:blipFill>
          <a:blip r:embed="rId3"/>
          <a:stretch>
            <a:fillRect/>
          </a:stretch>
        </p:blipFill>
        <p:spPr>
          <a:xfrm>
            <a:off x="2712113" y="1721127"/>
            <a:ext cx="2943225" cy="2001648"/>
          </a:xfrm>
          <a:prstGeom prst="rect">
            <a:avLst/>
          </a:prstGeom>
        </p:spPr>
      </p:pic>
      <p:pic>
        <p:nvPicPr>
          <p:cNvPr id="8" name="Picture 7"/>
          <p:cNvPicPr>
            <a:picLocks noChangeAspect="1"/>
          </p:cNvPicPr>
          <p:nvPr/>
        </p:nvPicPr>
        <p:blipFill>
          <a:blip r:embed="rId4"/>
          <a:stretch>
            <a:fillRect/>
          </a:stretch>
        </p:blipFill>
        <p:spPr>
          <a:xfrm>
            <a:off x="2712113" y="3860933"/>
            <a:ext cx="2943381" cy="1958687"/>
          </a:xfrm>
          <a:prstGeom prst="rect">
            <a:avLst/>
          </a:prstGeom>
        </p:spPr>
      </p:pic>
      <p:pic>
        <p:nvPicPr>
          <p:cNvPr id="9" name="Picture 8"/>
          <p:cNvPicPr>
            <a:picLocks noChangeAspect="1"/>
          </p:cNvPicPr>
          <p:nvPr/>
        </p:nvPicPr>
        <p:blipFill>
          <a:blip r:embed="rId5"/>
          <a:stretch>
            <a:fillRect/>
          </a:stretch>
        </p:blipFill>
        <p:spPr>
          <a:xfrm>
            <a:off x="5706328" y="3722775"/>
            <a:ext cx="3287534" cy="2235004"/>
          </a:xfrm>
          <a:prstGeom prst="rect">
            <a:avLst/>
          </a:prstGeom>
        </p:spPr>
      </p:pic>
    </p:spTree>
    <p:extLst>
      <p:ext uri="{BB962C8B-B14F-4D97-AF65-F5344CB8AC3E}">
        <p14:creationId xmlns:p14="http://schemas.microsoft.com/office/powerpoint/2010/main" val="952776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87" y="0"/>
            <a:ext cx="9417377" cy="1771651"/>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65987" y="1771651"/>
            <a:ext cx="4475508" cy="4229100"/>
          </a:xfrm>
        </p:spPr>
        <p:txBody>
          <a:bodyPr>
            <a:noAutofit/>
          </a:bodyPr>
          <a:lstStyle/>
          <a:p>
            <a:pPr marL="0" indent="0">
              <a:buNone/>
            </a:pPr>
            <a:r>
              <a:rPr lang="en-US" sz="2400" b="1" dirty="0">
                <a:solidFill>
                  <a:srgbClr val="0070C0"/>
                </a:solidFill>
                <a:latin typeface="Comic Sans MS" panose="030F0702030302020204" pitchFamily="66" charset="0"/>
              </a:rPr>
              <a:t>Open ground system</a:t>
            </a:r>
          </a:p>
          <a:p>
            <a:r>
              <a:rPr lang="en-US" sz="2250" b="1" dirty="0">
                <a:latin typeface="Comic Sans MS" panose="030F0702030302020204" pitchFamily="66" charset="0"/>
              </a:rPr>
              <a:t>Traditionally the open ground system is where vegetables are grown in long straight rows (same crops) where soil benefits from rainfall/weathering and plants have a large root run. However operations such as thinning, weeding and harvest are undertaken by walking on soil between rows or mechanisation. It is more suited to large scale commercial production.</a:t>
            </a:r>
          </a:p>
        </p:txBody>
      </p:sp>
      <p:pic>
        <p:nvPicPr>
          <p:cNvPr id="7" name="Picture 6"/>
          <p:cNvPicPr>
            <a:picLocks noChangeAspect="1"/>
          </p:cNvPicPr>
          <p:nvPr/>
        </p:nvPicPr>
        <p:blipFill>
          <a:blip r:embed="rId2"/>
          <a:stretch>
            <a:fillRect/>
          </a:stretch>
        </p:blipFill>
        <p:spPr>
          <a:xfrm>
            <a:off x="5464037" y="1592746"/>
            <a:ext cx="2884832" cy="1928192"/>
          </a:xfrm>
          <a:prstGeom prst="rect">
            <a:avLst/>
          </a:prstGeom>
        </p:spPr>
      </p:pic>
      <p:pic>
        <p:nvPicPr>
          <p:cNvPr id="8" name="Picture 7"/>
          <p:cNvPicPr>
            <a:picLocks noChangeAspect="1"/>
          </p:cNvPicPr>
          <p:nvPr/>
        </p:nvPicPr>
        <p:blipFill>
          <a:blip r:embed="rId3"/>
          <a:stretch>
            <a:fillRect/>
          </a:stretch>
        </p:blipFill>
        <p:spPr>
          <a:xfrm>
            <a:off x="5105400" y="3699842"/>
            <a:ext cx="3810000" cy="1987826"/>
          </a:xfrm>
          <a:prstGeom prst="rect">
            <a:avLst/>
          </a:prstGeom>
        </p:spPr>
      </p:pic>
    </p:spTree>
    <p:extLst>
      <p:ext uri="{BB962C8B-B14F-4D97-AF65-F5344CB8AC3E}">
        <p14:creationId xmlns:p14="http://schemas.microsoft.com/office/powerpoint/2010/main" val="754133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5987"/>
            <a:ext cx="7886700" cy="1837638"/>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1" y="1563832"/>
            <a:ext cx="5426765" cy="4436918"/>
          </a:xfrm>
        </p:spPr>
        <p:txBody>
          <a:bodyPr>
            <a:normAutofit fontScale="77500" lnSpcReduction="20000"/>
          </a:bodyPr>
          <a:lstStyle/>
          <a:p>
            <a:pPr marL="0" indent="0">
              <a:lnSpc>
                <a:spcPct val="100000"/>
              </a:lnSpc>
              <a:spcBef>
                <a:spcPts val="0"/>
              </a:spcBef>
              <a:buNone/>
            </a:pPr>
            <a:r>
              <a:rPr lang="en-US" b="1" dirty="0">
                <a:solidFill>
                  <a:schemeClr val="accent6">
                    <a:lumMod val="50000"/>
                  </a:schemeClr>
                </a:solidFill>
                <a:latin typeface="Comic Sans MS" panose="030F0702030302020204" pitchFamily="66" charset="0"/>
              </a:rPr>
              <a:t>Advantages of a bed system:</a:t>
            </a:r>
          </a:p>
          <a:p>
            <a:pPr>
              <a:lnSpc>
                <a:spcPct val="100000"/>
              </a:lnSpc>
              <a:spcBef>
                <a:spcPts val="0"/>
              </a:spcBef>
              <a:buFont typeface="Wingdings" charset="2"/>
              <a:buChar char="ü"/>
            </a:pPr>
            <a:r>
              <a:rPr lang="en-US" b="1" dirty="0">
                <a:solidFill>
                  <a:schemeClr val="accent2">
                    <a:lumMod val="50000"/>
                  </a:schemeClr>
                </a:solidFill>
                <a:latin typeface="Comic Sans MS" panose="030F0702030302020204" pitchFamily="66" charset="0"/>
              </a:rPr>
              <a:t>Beds are narrow enough that they can be easily reached from both sides without treading on the soil.</a:t>
            </a:r>
          </a:p>
          <a:p>
            <a:pPr>
              <a:lnSpc>
                <a:spcPct val="100000"/>
              </a:lnSpc>
              <a:spcBef>
                <a:spcPts val="0"/>
              </a:spcBef>
              <a:buFont typeface="Wingdings" charset="2"/>
              <a:buChar char="ü"/>
            </a:pPr>
            <a:r>
              <a:rPr lang="en-US" b="1" dirty="0">
                <a:solidFill>
                  <a:schemeClr val="tx1">
                    <a:lumMod val="75000"/>
                    <a:lumOff val="25000"/>
                  </a:schemeClr>
                </a:solidFill>
                <a:latin typeface="Comic Sans MS" panose="030F0702030302020204" pitchFamily="66" charset="0"/>
              </a:rPr>
              <a:t>There are permanent paths between them which eliminates the need to walk on the soil thereby avoiding compaction and making maintenance and harvest easier.</a:t>
            </a:r>
          </a:p>
          <a:p>
            <a:pPr>
              <a:lnSpc>
                <a:spcPct val="100000"/>
              </a:lnSpc>
              <a:spcBef>
                <a:spcPts val="0"/>
              </a:spcBef>
              <a:buFont typeface="Wingdings" charset="2"/>
              <a:buChar char="ü"/>
            </a:pPr>
            <a:r>
              <a:rPr lang="en-US" b="1" dirty="0">
                <a:solidFill>
                  <a:srgbClr val="0070C0"/>
                </a:solidFill>
                <a:latin typeface="Comic Sans MS" panose="030F0702030302020204" pitchFamily="66" charset="0"/>
              </a:rPr>
              <a:t>They can be cultivated in most weather.</a:t>
            </a:r>
          </a:p>
          <a:p>
            <a:pPr>
              <a:lnSpc>
                <a:spcPct val="100000"/>
              </a:lnSpc>
              <a:spcBef>
                <a:spcPts val="0"/>
              </a:spcBef>
              <a:buFont typeface="Wingdings" charset="2"/>
              <a:buChar char="ü"/>
            </a:pPr>
            <a:r>
              <a:rPr lang="en-US" b="1" dirty="0">
                <a:solidFill>
                  <a:schemeClr val="accent6">
                    <a:lumMod val="50000"/>
                  </a:schemeClr>
                </a:solidFill>
                <a:latin typeface="Comic Sans MS" panose="030F0702030302020204" pitchFamily="66" charset="0"/>
              </a:rPr>
              <a:t>The smaller cropping area reduces the need for cultivation and promotes no-dig management.</a:t>
            </a:r>
          </a:p>
          <a:p>
            <a:pPr>
              <a:lnSpc>
                <a:spcPct val="100000"/>
              </a:lnSpc>
              <a:spcBef>
                <a:spcPts val="0"/>
              </a:spcBef>
              <a:buFont typeface="Wingdings" charset="2"/>
              <a:buChar char="ü"/>
            </a:pPr>
            <a:r>
              <a:rPr lang="en-US" b="1" dirty="0">
                <a:solidFill>
                  <a:srgbClr val="7030A0"/>
                </a:solidFill>
                <a:latin typeface="Comic Sans MS" panose="030F0702030302020204" pitchFamily="66" charset="0"/>
              </a:rPr>
              <a:t>Easier to protect with nets, fleece and cloches.</a:t>
            </a:r>
          </a:p>
          <a:p>
            <a:pPr>
              <a:lnSpc>
                <a:spcPct val="100000"/>
              </a:lnSpc>
              <a:spcBef>
                <a:spcPts val="0"/>
              </a:spcBef>
              <a:buFont typeface="Wingdings" charset="2"/>
              <a:buChar char="ü"/>
            </a:pPr>
            <a:endParaRPr lang="en-US" dirty="0"/>
          </a:p>
          <a:p>
            <a:pPr>
              <a:lnSpc>
                <a:spcPct val="100000"/>
              </a:lnSpc>
              <a:spcBef>
                <a:spcPts val="0"/>
              </a:spcBef>
              <a:buFont typeface="Wingdings" charset="2"/>
              <a:buChar char="ü"/>
            </a:pPr>
            <a:endParaRPr lang="en-US" dirty="0"/>
          </a:p>
          <a:p>
            <a:pPr>
              <a:lnSpc>
                <a:spcPct val="100000"/>
              </a:lnSpc>
              <a:spcBef>
                <a:spcPts val="0"/>
              </a:spcBef>
              <a:buFont typeface="Wingdings" charset="2"/>
              <a:buChar char="ü"/>
            </a:pPr>
            <a:endParaRPr lang="en-US" dirty="0"/>
          </a:p>
          <a:p>
            <a:endParaRPr lang="en-US" dirty="0"/>
          </a:p>
        </p:txBody>
      </p:sp>
      <p:pic>
        <p:nvPicPr>
          <p:cNvPr id="4" name="Picture 3"/>
          <p:cNvPicPr>
            <a:picLocks noChangeAspect="1"/>
          </p:cNvPicPr>
          <p:nvPr/>
        </p:nvPicPr>
        <p:blipFill>
          <a:blip r:embed="rId2"/>
          <a:stretch>
            <a:fillRect/>
          </a:stretch>
        </p:blipFill>
        <p:spPr>
          <a:xfrm>
            <a:off x="5858290" y="1563832"/>
            <a:ext cx="2933700" cy="1562100"/>
          </a:xfrm>
          <a:prstGeom prst="rect">
            <a:avLst/>
          </a:prstGeom>
        </p:spPr>
      </p:pic>
      <p:pic>
        <p:nvPicPr>
          <p:cNvPr id="5" name="Picture 4"/>
          <p:cNvPicPr>
            <a:picLocks noChangeAspect="1"/>
          </p:cNvPicPr>
          <p:nvPr/>
        </p:nvPicPr>
        <p:blipFill>
          <a:blip r:embed="rId3"/>
          <a:stretch>
            <a:fillRect/>
          </a:stretch>
        </p:blipFill>
        <p:spPr>
          <a:xfrm>
            <a:off x="6629400" y="3293165"/>
            <a:ext cx="1885950" cy="2428875"/>
          </a:xfrm>
          <a:prstGeom prst="rect">
            <a:avLst/>
          </a:prstGeom>
        </p:spPr>
      </p:pic>
    </p:spTree>
    <p:extLst>
      <p:ext uri="{BB962C8B-B14F-4D97-AF65-F5344CB8AC3E}">
        <p14:creationId xmlns:p14="http://schemas.microsoft.com/office/powerpoint/2010/main" val="137775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20511"/>
            <a:ext cx="7886700" cy="2092161"/>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0" y="1501222"/>
            <a:ext cx="5511800" cy="4499528"/>
          </a:xfrm>
        </p:spPr>
        <p:txBody>
          <a:bodyPr>
            <a:normAutofit fontScale="70000" lnSpcReduction="20000"/>
          </a:bodyPr>
          <a:lstStyle/>
          <a:p>
            <a:pPr marL="0" indent="0">
              <a:lnSpc>
                <a:spcPct val="100000"/>
              </a:lnSpc>
              <a:spcBef>
                <a:spcPts val="0"/>
              </a:spcBef>
              <a:buNone/>
            </a:pPr>
            <a:r>
              <a:rPr lang="en-US" b="1" dirty="0">
                <a:solidFill>
                  <a:srgbClr val="0070C0"/>
                </a:solidFill>
                <a:latin typeface="Comic Sans MS" panose="030F0702030302020204" pitchFamily="66" charset="0"/>
              </a:rPr>
              <a:t>Advantages of a bed system:</a:t>
            </a:r>
          </a:p>
          <a:p>
            <a:pPr marL="0" indent="0">
              <a:lnSpc>
                <a:spcPct val="100000"/>
              </a:lnSpc>
              <a:spcBef>
                <a:spcPts val="0"/>
              </a:spcBef>
              <a:buNone/>
            </a:pPr>
            <a:endParaRPr lang="en-US" b="1" dirty="0">
              <a:solidFill>
                <a:schemeClr val="accent6">
                  <a:lumMod val="50000"/>
                </a:schemeClr>
              </a:solidFill>
              <a:latin typeface="Comic Sans MS" panose="030F0702030302020204" pitchFamily="66" charset="0"/>
            </a:endParaRPr>
          </a:p>
          <a:p>
            <a:pPr>
              <a:lnSpc>
                <a:spcPct val="100000"/>
              </a:lnSpc>
              <a:spcBef>
                <a:spcPts val="0"/>
              </a:spcBef>
              <a:buFont typeface="Wingdings" charset="2"/>
              <a:buChar char="ü"/>
            </a:pPr>
            <a:r>
              <a:rPr lang="en-US" b="1" dirty="0">
                <a:solidFill>
                  <a:srgbClr val="C00000"/>
                </a:solidFill>
                <a:latin typeface="Comic Sans MS" panose="030F0702030302020204" pitchFamily="66" charset="0"/>
              </a:rPr>
              <a:t>High levels of fertility can be built up more easily and quickly as it is only needed on the ground where crops are grown.</a:t>
            </a:r>
          </a:p>
          <a:p>
            <a:pPr>
              <a:lnSpc>
                <a:spcPct val="100000"/>
              </a:lnSpc>
              <a:spcBef>
                <a:spcPts val="0"/>
              </a:spcBef>
              <a:buFont typeface="Wingdings" charset="2"/>
              <a:buChar char="ü"/>
            </a:pPr>
            <a:r>
              <a:rPr lang="en-US" b="1" dirty="0">
                <a:solidFill>
                  <a:schemeClr val="accent5">
                    <a:lumMod val="50000"/>
                  </a:schemeClr>
                </a:solidFill>
                <a:latin typeface="Comic Sans MS" panose="030F0702030302020204" pitchFamily="66" charset="0"/>
              </a:rPr>
              <a:t>Crop rotations are easier plan and manage.</a:t>
            </a:r>
          </a:p>
          <a:p>
            <a:pPr>
              <a:lnSpc>
                <a:spcPct val="100000"/>
              </a:lnSpc>
              <a:spcBef>
                <a:spcPts val="0"/>
              </a:spcBef>
              <a:buFont typeface="Wingdings" charset="2"/>
              <a:buChar char="ü"/>
            </a:pPr>
            <a:r>
              <a:rPr lang="en-US" b="1" dirty="0">
                <a:latin typeface="Comic Sans MS" panose="030F0702030302020204" pitchFamily="66" charset="0"/>
              </a:rPr>
              <a:t>Beds are more productive as fertility is higher and plants can be spaced more closely together.</a:t>
            </a:r>
          </a:p>
          <a:p>
            <a:pPr>
              <a:lnSpc>
                <a:spcPct val="100000"/>
              </a:lnSpc>
              <a:spcBef>
                <a:spcPts val="0"/>
              </a:spcBef>
              <a:buFont typeface="Wingdings" charset="2"/>
              <a:buChar char="ü"/>
            </a:pPr>
            <a:r>
              <a:rPr lang="en-US" b="1" dirty="0">
                <a:solidFill>
                  <a:schemeClr val="accent2">
                    <a:lumMod val="50000"/>
                  </a:schemeClr>
                </a:solidFill>
                <a:latin typeface="Comic Sans MS" panose="030F0702030302020204" pitchFamily="66" charset="0"/>
              </a:rPr>
              <a:t>If topsoil is not deep enough then soil can be removed from the pathways and mounded up to deepen this layer</a:t>
            </a:r>
          </a:p>
          <a:p>
            <a:pPr>
              <a:lnSpc>
                <a:spcPct val="100000"/>
              </a:lnSpc>
              <a:spcBef>
                <a:spcPts val="0"/>
              </a:spcBef>
              <a:buFont typeface="Wingdings" charset="2"/>
              <a:buChar char="ü"/>
            </a:pPr>
            <a:r>
              <a:rPr lang="en-US" b="1" dirty="0">
                <a:solidFill>
                  <a:srgbClr val="002060"/>
                </a:solidFill>
                <a:latin typeface="Comic Sans MS" panose="030F0702030302020204" pitchFamily="66" charset="0"/>
              </a:rPr>
              <a:t>Because of closer spacing irrigation can be managed in a manner that limit wastefulness, and the crop canopy itself helps with weed reduction.</a:t>
            </a:r>
          </a:p>
          <a:p>
            <a:pPr>
              <a:lnSpc>
                <a:spcPct val="100000"/>
              </a:lnSpc>
              <a:spcBef>
                <a:spcPts val="0"/>
              </a:spcBef>
              <a:buFont typeface="Wingdings" charset="2"/>
              <a:buChar char="ü"/>
            </a:pPr>
            <a:endParaRPr lang="en-US" dirty="0"/>
          </a:p>
          <a:p>
            <a:endParaRPr lang="en-US" dirty="0"/>
          </a:p>
        </p:txBody>
      </p:sp>
      <p:pic>
        <p:nvPicPr>
          <p:cNvPr id="4" name="Picture 3"/>
          <p:cNvPicPr>
            <a:picLocks noChangeAspect="1"/>
          </p:cNvPicPr>
          <p:nvPr/>
        </p:nvPicPr>
        <p:blipFill>
          <a:blip r:embed="rId2"/>
          <a:stretch>
            <a:fillRect/>
          </a:stretch>
        </p:blipFill>
        <p:spPr>
          <a:xfrm>
            <a:off x="5874026" y="4013709"/>
            <a:ext cx="3007943" cy="1909297"/>
          </a:xfrm>
          <a:prstGeom prst="rect">
            <a:avLst/>
          </a:prstGeom>
        </p:spPr>
      </p:pic>
      <p:pic>
        <p:nvPicPr>
          <p:cNvPr id="6" name="Picture 5"/>
          <p:cNvPicPr>
            <a:picLocks noChangeAspect="1"/>
          </p:cNvPicPr>
          <p:nvPr/>
        </p:nvPicPr>
        <p:blipFill>
          <a:blip r:embed="rId3"/>
          <a:stretch>
            <a:fillRect/>
          </a:stretch>
        </p:blipFill>
        <p:spPr>
          <a:xfrm>
            <a:off x="6382635" y="1501223"/>
            <a:ext cx="1990725" cy="2295525"/>
          </a:xfrm>
          <a:prstGeom prst="rect">
            <a:avLst/>
          </a:prstGeom>
        </p:spPr>
      </p:pic>
    </p:spTree>
    <p:extLst>
      <p:ext uri="{BB962C8B-B14F-4D97-AF65-F5344CB8AC3E}">
        <p14:creationId xmlns:p14="http://schemas.microsoft.com/office/powerpoint/2010/main" val="603389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3695"/>
            <a:ext cx="7886700" cy="1875345"/>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0" y="1492251"/>
            <a:ext cx="4871197" cy="4508500"/>
          </a:xfrm>
        </p:spPr>
        <p:txBody>
          <a:bodyPr>
            <a:normAutofit fontScale="62500" lnSpcReduction="20000"/>
          </a:bodyPr>
          <a:lstStyle/>
          <a:p>
            <a:pPr marL="0" indent="0">
              <a:buNone/>
            </a:pPr>
            <a:r>
              <a:rPr lang="en-US" b="1" dirty="0">
                <a:solidFill>
                  <a:srgbClr val="0070C0"/>
                </a:solidFill>
                <a:latin typeface="Comic Sans MS" panose="030F0702030302020204" pitchFamily="66" charset="0"/>
              </a:rPr>
              <a:t>Disadvantages of bed systems</a:t>
            </a:r>
          </a:p>
          <a:p>
            <a:pPr>
              <a:buFont typeface="Wingdings" charset="2"/>
              <a:buChar char="Ø"/>
            </a:pPr>
            <a:r>
              <a:rPr lang="en-US" b="1" dirty="0">
                <a:latin typeface="Comic Sans MS" panose="030F0702030302020204" pitchFamily="66" charset="0"/>
              </a:rPr>
              <a:t>Really only suited to amateur gardeners.</a:t>
            </a:r>
          </a:p>
          <a:p>
            <a:pPr>
              <a:buFont typeface="Wingdings" charset="2"/>
              <a:buChar char="Ø"/>
            </a:pPr>
            <a:r>
              <a:rPr lang="en-US" b="1" dirty="0">
                <a:latin typeface="Comic Sans MS" panose="030F0702030302020204" pitchFamily="66" charset="0"/>
              </a:rPr>
              <a:t>If beds are raised then hard pan compaction layers may develop in the subsoil layer and double digging may be impractical if the beds are raised within a frame.</a:t>
            </a:r>
          </a:p>
          <a:p>
            <a:pPr>
              <a:buFont typeface="Wingdings" charset="2"/>
              <a:buChar char="Ø"/>
            </a:pPr>
            <a:r>
              <a:rPr lang="en-US" b="1" dirty="0">
                <a:latin typeface="Comic Sans MS" panose="030F0702030302020204" pitchFamily="66" charset="0"/>
              </a:rPr>
              <a:t>Raised beds may need regular top-ups of soil which can be expensive.</a:t>
            </a:r>
          </a:p>
          <a:p>
            <a:pPr>
              <a:buFont typeface="Wingdings" charset="2"/>
              <a:buChar char="Ø"/>
            </a:pPr>
            <a:r>
              <a:rPr lang="en-US" b="1" dirty="0">
                <a:latin typeface="Comic Sans MS" panose="030F0702030302020204" pitchFamily="66" charset="0"/>
              </a:rPr>
              <a:t>Building raised beds can be very expensive</a:t>
            </a:r>
          </a:p>
          <a:p>
            <a:pPr marL="0" indent="0">
              <a:buNone/>
            </a:pPr>
            <a:r>
              <a:rPr lang="en-US" b="1" dirty="0">
                <a:solidFill>
                  <a:schemeClr val="accent6">
                    <a:lumMod val="50000"/>
                  </a:schemeClr>
                </a:solidFill>
                <a:latin typeface="Comic Sans MS" panose="030F0702030302020204" pitchFamily="66" charset="0"/>
              </a:rPr>
              <a:t>Types of beds</a:t>
            </a:r>
          </a:p>
          <a:p>
            <a:pPr>
              <a:buFont typeface="Wingdings" charset="2"/>
              <a:buChar char="Ø"/>
            </a:pPr>
            <a:r>
              <a:rPr lang="en-US" b="1" dirty="0">
                <a:latin typeface="Comic Sans MS" panose="030F0702030302020204" pitchFamily="66" charset="0"/>
              </a:rPr>
              <a:t>Flat beds</a:t>
            </a:r>
          </a:p>
          <a:p>
            <a:pPr>
              <a:buFont typeface="Wingdings" charset="2"/>
              <a:buChar char="Ø"/>
            </a:pPr>
            <a:r>
              <a:rPr lang="en-US" b="1" dirty="0">
                <a:latin typeface="Comic Sans MS" panose="030F0702030302020204" pitchFamily="66" charset="0"/>
              </a:rPr>
              <a:t>Deep beds</a:t>
            </a:r>
          </a:p>
          <a:p>
            <a:pPr>
              <a:buFont typeface="Wingdings" charset="2"/>
              <a:buChar char="Ø"/>
            </a:pPr>
            <a:r>
              <a:rPr lang="en-US" b="1" dirty="0">
                <a:latin typeface="Comic Sans MS" panose="030F0702030302020204" pitchFamily="66" charset="0"/>
              </a:rPr>
              <a:t>Raised beds</a:t>
            </a:r>
          </a:p>
        </p:txBody>
      </p:sp>
      <p:pic>
        <p:nvPicPr>
          <p:cNvPr id="4" name="Picture 3"/>
          <p:cNvPicPr>
            <a:picLocks noChangeAspect="1"/>
          </p:cNvPicPr>
          <p:nvPr/>
        </p:nvPicPr>
        <p:blipFill>
          <a:blip r:embed="rId2"/>
          <a:stretch>
            <a:fillRect/>
          </a:stretch>
        </p:blipFill>
        <p:spPr>
          <a:xfrm>
            <a:off x="5653928" y="1919007"/>
            <a:ext cx="3079937" cy="2143125"/>
          </a:xfrm>
          <a:prstGeom prst="rect">
            <a:avLst/>
          </a:prstGeom>
        </p:spPr>
      </p:pic>
      <p:pic>
        <p:nvPicPr>
          <p:cNvPr id="5" name="Picture 4"/>
          <p:cNvPicPr>
            <a:picLocks noChangeAspect="1"/>
          </p:cNvPicPr>
          <p:nvPr/>
        </p:nvPicPr>
        <p:blipFill>
          <a:blip r:embed="rId3"/>
          <a:stretch>
            <a:fillRect/>
          </a:stretch>
        </p:blipFill>
        <p:spPr>
          <a:xfrm>
            <a:off x="5653928" y="4638675"/>
            <a:ext cx="3352800" cy="1362075"/>
          </a:xfrm>
          <a:prstGeom prst="rect">
            <a:avLst/>
          </a:prstGeom>
        </p:spPr>
      </p:pic>
    </p:spTree>
    <p:extLst>
      <p:ext uri="{BB962C8B-B14F-4D97-AF65-F5344CB8AC3E}">
        <p14:creationId xmlns:p14="http://schemas.microsoft.com/office/powerpoint/2010/main" val="276224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22547"/>
            <a:ext cx="7886700" cy="1894198"/>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0" y="1924050"/>
            <a:ext cx="9144000" cy="4076700"/>
          </a:xfrm>
        </p:spPr>
        <p:txBody>
          <a:bodyPr>
            <a:normAutofit fontScale="55000" lnSpcReduction="20000"/>
          </a:bodyPr>
          <a:lstStyle/>
          <a:p>
            <a:pPr marL="0" indent="0">
              <a:buNone/>
            </a:pPr>
            <a:r>
              <a:rPr lang="en-US" b="1" dirty="0">
                <a:solidFill>
                  <a:srgbClr val="0070C0"/>
                </a:solidFill>
                <a:latin typeface="Comic Sans MS" panose="030F0702030302020204" pitchFamily="66" charset="0"/>
              </a:rPr>
              <a:t>Raised beds</a:t>
            </a:r>
          </a:p>
          <a:p>
            <a:pPr marL="0" indent="0">
              <a:buNone/>
            </a:pPr>
            <a:r>
              <a:rPr lang="en-US" b="1" dirty="0">
                <a:latin typeface="Comic Sans MS" panose="030F0702030302020204" pitchFamily="66" charset="0"/>
              </a:rPr>
              <a:t>Useful for gardens where:</a:t>
            </a:r>
          </a:p>
          <a:p>
            <a:pPr marL="0" indent="0">
              <a:buNone/>
            </a:pPr>
            <a:r>
              <a:rPr lang="en-US" b="1" dirty="0">
                <a:latin typeface="Comic Sans MS" panose="030F0702030302020204" pitchFamily="66" charset="0"/>
              </a:rPr>
              <a:t> - Drainage is poor</a:t>
            </a:r>
          </a:p>
          <a:p>
            <a:pPr marL="0" indent="0">
              <a:buNone/>
            </a:pPr>
            <a:r>
              <a:rPr lang="en-US" b="1" dirty="0">
                <a:latin typeface="Comic Sans MS" panose="030F0702030302020204" pitchFamily="66" charset="0"/>
              </a:rPr>
              <a:t> - Soil type is not suitable for particular fruit/vegetables (also fertility management)</a:t>
            </a:r>
          </a:p>
          <a:p>
            <a:pPr marL="0" indent="0">
              <a:buNone/>
            </a:pPr>
            <a:r>
              <a:rPr lang="en-US" b="1" dirty="0">
                <a:latin typeface="Comic Sans MS" panose="030F0702030302020204" pitchFamily="66" charset="0"/>
              </a:rPr>
              <a:t> - Extending the growing season by increasing soil temperature</a:t>
            </a:r>
          </a:p>
          <a:p>
            <a:pPr marL="0" indent="0">
              <a:buNone/>
            </a:pPr>
            <a:r>
              <a:rPr lang="en-US" b="1" dirty="0">
                <a:latin typeface="Comic Sans MS" panose="030F0702030302020204" pitchFamily="66" charset="0"/>
              </a:rPr>
              <a:t> - Ease of management</a:t>
            </a:r>
          </a:p>
          <a:p>
            <a:pPr marL="0" indent="0">
              <a:buNone/>
            </a:pPr>
            <a:r>
              <a:rPr lang="en-US" b="1" dirty="0">
                <a:latin typeface="Comic Sans MS" panose="030F0702030302020204" pitchFamily="66" charset="0"/>
              </a:rPr>
              <a:t> - Access is needed e.g. for individuals with mobility issues.</a:t>
            </a:r>
          </a:p>
          <a:p>
            <a:pPr marL="0" indent="0">
              <a:buNone/>
            </a:pPr>
            <a:endParaRPr lang="en-US" b="1" dirty="0">
              <a:latin typeface="Comic Sans MS" panose="030F0702030302020204" pitchFamily="66" charset="0"/>
            </a:endParaRPr>
          </a:p>
          <a:p>
            <a:pPr marL="0" indent="0">
              <a:buNone/>
            </a:pPr>
            <a:r>
              <a:rPr lang="en-US" b="1" dirty="0">
                <a:solidFill>
                  <a:srgbClr val="0070C0"/>
                </a:solidFill>
                <a:latin typeface="Comic Sans MS" panose="030F0702030302020204" pitchFamily="66" charset="0"/>
              </a:rPr>
              <a:t>Specifications</a:t>
            </a:r>
          </a:p>
          <a:p>
            <a:pPr marL="0" indent="0">
              <a:buNone/>
            </a:pPr>
            <a:r>
              <a:rPr lang="en-US" b="1" dirty="0">
                <a:latin typeface="Comic Sans MS" panose="030F0702030302020204" pitchFamily="66" charset="0"/>
              </a:rPr>
              <a:t> - Should be between 1.2m-1.5m wide</a:t>
            </a:r>
          </a:p>
          <a:p>
            <a:pPr marL="0" indent="0">
              <a:buNone/>
            </a:pPr>
            <a:r>
              <a:rPr lang="en-US" b="1" dirty="0">
                <a:latin typeface="Comic Sans MS" panose="030F0702030302020204" pitchFamily="66" charset="0"/>
              </a:rPr>
              <a:t> - May be any shape</a:t>
            </a:r>
          </a:p>
          <a:p>
            <a:pPr marL="0" indent="0">
              <a:buNone/>
            </a:pPr>
            <a:r>
              <a:rPr lang="en-US" b="1" dirty="0">
                <a:latin typeface="Comic Sans MS" panose="030F0702030302020204" pitchFamily="66" charset="0"/>
              </a:rPr>
              <a:t> - Long beds should be orientated to run north south to maximise sunlight exposure levels</a:t>
            </a:r>
          </a:p>
          <a:p>
            <a:pPr marL="0" indent="0">
              <a:buNone/>
            </a:pPr>
            <a:r>
              <a:rPr lang="en-US" b="1" dirty="0">
                <a:latin typeface="Comic Sans MS" panose="030F0702030302020204" pitchFamily="66" charset="0"/>
              </a:rPr>
              <a:t> - May be edged with various materials including stone, brick, timber, recycled plastic etc.</a:t>
            </a:r>
          </a:p>
          <a:p>
            <a:pPr marL="0" indent="0">
              <a:buNone/>
            </a:pPr>
            <a:r>
              <a:rPr lang="en-US" b="1" dirty="0">
                <a:latin typeface="Comic Sans MS" panose="030F0702030302020204" pitchFamily="66" charset="0"/>
              </a:rPr>
              <a:t> - Paths must be 45cm – 50cm wide to accommodate a wheelbarrow </a:t>
            </a:r>
          </a:p>
          <a:p>
            <a:pPr marL="0" indent="0">
              <a:buNone/>
            </a:pPr>
            <a:endParaRPr lang="en-US" dirty="0">
              <a:solidFill>
                <a:schemeClr val="accent2">
                  <a:lumMod val="75000"/>
                </a:schemeClr>
              </a:solidFill>
            </a:endParaRPr>
          </a:p>
        </p:txBody>
      </p:sp>
      <p:pic>
        <p:nvPicPr>
          <p:cNvPr id="4" name="Picture 3"/>
          <p:cNvPicPr>
            <a:picLocks noChangeAspect="1"/>
          </p:cNvPicPr>
          <p:nvPr/>
        </p:nvPicPr>
        <p:blipFill>
          <a:blip r:embed="rId2"/>
          <a:stretch>
            <a:fillRect/>
          </a:stretch>
        </p:blipFill>
        <p:spPr>
          <a:xfrm>
            <a:off x="6301627" y="3277721"/>
            <a:ext cx="2496111" cy="1664074"/>
          </a:xfrm>
          <a:prstGeom prst="rect">
            <a:avLst/>
          </a:prstGeom>
        </p:spPr>
      </p:pic>
      <p:pic>
        <p:nvPicPr>
          <p:cNvPr id="5" name="Picture 4"/>
          <p:cNvPicPr>
            <a:picLocks noChangeAspect="1"/>
          </p:cNvPicPr>
          <p:nvPr/>
        </p:nvPicPr>
        <p:blipFill>
          <a:blip r:embed="rId3"/>
          <a:stretch>
            <a:fillRect/>
          </a:stretch>
        </p:blipFill>
        <p:spPr>
          <a:xfrm>
            <a:off x="6990454" y="1511224"/>
            <a:ext cx="1807284" cy="1174826"/>
          </a:xfrm>
          <a:prstGeom prst="rect">
            <a:avLst/>
          </a:prstGeom>
        </p:spPr>
      </p:pic>
      <p:pic>
        <p:nvPicPr>
          <p:cNvPr id="6" name="Picture 5"/>
          <p:cNvPicPr>
            <a:picLocks noChangeAspect="1"/>
          </p:cNvPicPr>
          <p:nvPr/>
        </p:nvPicPr>
        <p:blipFill>
          <a:blip r:embed="rId4"/>
          <a:stretch>
            <a:fillRect/>
          </a:stretch>
        </p:blipFill>
        <p:spPr>
          <a:xfrm>
            <a:off x="3146611" y="1536547"/>
            <a:ext cx="1534646" cy="1149503"/>
          </a:xfrm>
          <a:prstGeom prst="rect">
            <a:avLst/>
          </a:prstGeom>
        </p:spPr>
      </p:pic>
      <p:pic>
        <p:nvPicPr>
          <p:cNvPr id="7" name="Picture 6"/>
          <p:cNvPicPr>
            <a:picLocks noChangeAspect="1"/>
          </p:cNvPicPr>
          <p:nvPr/>
        </p:nvPicPr>
        <p:blipFill>
          <a:blip r:embed="rId5"/>
          <a:stretch>
            <a:fillRect/>
          </a:stretch>
        </p:blipFill>
        <p:spPr>
          <a:xfrm>
            <a:off x="4992220" y="1536547"/>
            <a:ext cx="1855694" cy="1149503"/>
          </a:xfrm>
          <a:prstGeom prst="rect">
            <a:avLst/>
          </a:prstGeom>
        </p:spPr>
      </p:pic>
    </p:spTree>
    <p:extLst>
      <p:ext uri="{BB962C8B-B14F-4D97-AF65-F5344CB8AC3E}">
        <p14:creationId xmlns:p14="http://schemas.microsoft.com/office/powerpoint/2010/main" val="1223068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771650"/>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0" y="1528459"/>
            <a:ext cx="5208104" cy="4472291"/>
          </a:xfrm>
        </p:spPr>
        <p:txBody>
          <a:bodyPr>
            <a:normAutofit fontScale="77500" lnSpcReduction="20000"/>
          </a:bodyPr>
          <a:lstStyle/>
          <a:p>
            <a:pPr marL="0" indent="0">
              <a:buNone/>
            </a:pPr>
            <a:r>
              <a:rPr lang="en-US" sz="2400" b="1" dirty="0">
                <a:solidFill>
                  <a:srgbClr val="0070C0"/>
                </a:solidFill>
                <a:latin typeface="Comic Sans MS" panose="030F0702030302020204" pitchFamily="66" charset="0"/>
              </a:rPr>
              <a:t>No dig systems</a:t>
            </a:r>
          </a:p>
          <a:p>
            <a:r>
              <a:rPr lang="en-US" b="1" dirty="0">
                <a:latin typeface="Comic Sans MS" panose="030F0702030302020204" pitchFamily="66" charset="0"/>
              </a:rPr>
              <a:t>The no dig system is a system that is used mostly by organic gardeners to reduce nutrient loss and preserve soil structure and promote biodiversity and activity of soil organisms. It is well suited to the bed system as a no dig garden should never be walked on.</a:t>
            </a:r>
          </a:p>
          <a:p>
            <a:r>
              <a:rPr lang="en-US" b="1" dirty="0">
                <a:latin typeface="Comic Sans MS" panose="030F0702030302020204" pitchFamily="66" charset="0"/>
              </a:rPr>
              <a:t>‘No dig’ relies on building beds of soil, organic matter  and mulches on top of the existing plot and planting into it. Whereas the traditional approaches of single and double digging rely on regular soil cultivation and the incorporation of organic matter.</a:t>
            </a:r>
          </a:p>
        </p:txBody>
      </p:sp>
      <p:pic>
        <p:nvPicPr>
          <p:cNvPr id="4" name="Picture 3"/>
          <p:cNvPicPr>
            <a:picLocks noChangeAspect="1"/>
          </p:cNvPicPr>
          <p:nvPr/>
        </p:nvPicPr>
        <p:blipFill>
          <a:blip r:embed="rId2"/>
          <a:stretch>
            <a:fillRect/>
          </a:stretch>
        </p:blipFill>
        <p:spPr>
          <a:xfrm>
            <a:off x="5588278" y="3776663"/>
            <a:ext cx="3224003" cy="1857375"/>
          </a:xfrm>
          <a:prstGeom prst="rect">
            <a:avLst/>
          </a:prstGeom>
        </p:spPr>
      </p:pic>
      <p:pic>
        <p:nvPicPr>
          <p:cNvPr id="1026" name="Picture 2" descr="mage result for no di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8278" y="1672446"/>
            <a:ext cx="3224003" cy="1900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717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6816"/>
            <a:ext cx="7886700" cy="1256661"/>
          </a:xfrm>
        </p:spPr>
        <p:txBody>
          <a:bodyPr>
            <a:normAutofit fontScale="90000"/>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0" y="1473477"/>
            <a:ext cx="6013174" cy="4527273"/>
          </a:xfrm>
        </p:spPr>
        <p:txBody>
          <a:bodyPr>
            <a:normAutofit fontScale="92500"/>
          </a:bodyPr>
          <a:lstStyle/>
          <a:p>
            <a:pPr marL="0" indent="0">
              <a:buNone/>
            </a:pPr>
            <a:r>
              <a:rPr lang="en-US" sz="2700" b="1" dirty="0">
                <a:solidFill>
                  <a:srgbClr val="0070C0"/>
                </a:solidFill>
                <a:latin typeface="Comic Sans MS" panose="030F0702030302020204" pitchFamily="66" charset="0"/>
              </a:rPr>
              <a:t>Creating a no dig bed</a:t>
            </a:r>
          </a:p>
          <a:p>
            <a:r>
              <a:rPr lang="en-US" sz="2700" b="1" dirty="0">
                <a:latin typeface="Comic Sans MS" panose="030F0702030302020204" pitchFamily="66" charset="0"/>
              </a:rPr>
              <a:t>Clear any perennial weed roots (chemicals for non-organic gardeners) using sheet mulches such as black plastic. </a:t>
            </a:r>
          </a:p>
          <a:p>
            <a:r>
              <a:rPr lang="en-US" sz="2700" b="1" dirty="0">
                <a:latin typeface="Comic Sans MS" panose="030F0702030302020204" pitchFamily="66" charset="0"/>
              </a:rPr>
              <a:t>On a lawn cut the grass as low as possible</a:t>
            </a:r>
          </a:p>
          <a:p>
            <a:r>
              <a:rPr lang="en-US" sz="2700" b="1" dirty="0">
                <a:latin typeface="Comic Sans MS" panose="030F0702030302020204" pitchFamily="66" charset="0"/>
              </a:rPr>
              <a:t>Loosen any compaction with a fork</a:t>
            </a:r>
          </a:p>
          <a:p>
            <a:r>
              <a:rPr lang="en-US" sz="2700" b="1" dirty="0">
                <a:latin typeface="Comic Sans MS" panose="030F0702030302020204" pitchFamily="66" charset="0"/>
              </a:rPr>
              <a:t>Once weeds are cleared layer the materials (example below) on the soil surface</a:t>
            </a:r>
          </a:p>
        </p:txBody>
      </p:sp>
      <p:pic>
        <p:nvPicPr>
          <p:cNvPr id="4" name="Picture 3"/>
          <p:cNvPicPr>
            <a:picLocks noChangeAspect="1"/>
          </p:cNvPicPr>
          <p:nvPr/>
        </p:nvPicPr>
        <p:blipFill>
          <a:blip r:embed="rId2"/>
          <a:stretch>
            <a:fillRect/>
          </a:stretch>
        </p:blipFill>
        <p:spPr>
          <a:xfrm>
            <a:off x="6295404" y="1377813"/>
            <a:ext cx="1781175" cy="2431360"/>
          </a:xfrm>
          <a:prstGeom prst="rect">
            <a:avLst/>
          </a:prstGeom>
        </p:spPr>
      </p:pic>
      <p:pic>
        <p:nvPicPr>
          <p:cNvPr id="5" name="Picture 4"/>
          <p:cNvPicPr>
            <a:picLocks noChangeAspect="1"/>
          </p:cNvPicPr>
          <p:nvPr/>
        </p:nvPicPr>
        <p:blipFill>
          <a:blip r:embed="rId3"/>
          <a:stretch>
            <a:fillRect/>
          </a:stretch>
        </p:blipFill>
        <p:spPr>
          <a:xfrm>
            <a:off x="6100142" y="3895725"/>
            <a:ext cx="2171700" cy="2105025"/>
          </a:xfrm>
          <a:prstGeom prst="rect">
            <a:avLst/>
          </a:prstGeom>
        </p:spPr>
      </p:pic>
    </p:spTree>
    <p:extLst>
      <p:ext uri="{BB962C8B-B14F-4D97-AF65-F5344CB8AC3E}">
        <p14:creationId xmlns:p14="http://schemas.microsoft.com/office/powerpoint/2010/main" val="2121091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529862"/>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25278275"/>
              </p:ext>
            </p:extLst>
          </p:nvPr>
        </p:nvGraphicFramePr>
        <p:xfrm>
          <a:off x="0" y="1529953"/>
          <a:ext cx="9144000" cy="5037932"/>
        </p:xfrm>
        <a:graphic>
          <a:graphicData uri="http://schemas.openxmlformats.org/drawingml/2006/table">
            <a:tbl>
              <a:tblPr firstRow="1" bandRow="1">
                <a:tableStyleId>{912C8C85-51F0-491E-9774-3900AFEF0FD7}</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7451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a:latin typeface="Comic Sans MS" panose="030F0702030302020204" pitchFamily="66" charset="0"/>
                        </a:rPr>
                        <a:t>       Advantages of no</a:t>
                      </a:r>
                      <a:r>
                        <a:rPr lang="en-US" sz="2100" b="1" baseline="0" dirty="0">
                          <a:latin typeface="Comic Sans MS" panose="030F0702030302020204" pitchFamily="66" charset="0"/>
                        </a:rPr>
                        <a:t> dig</a:t>
                      </a:r>
                      <a:endParaRPr lang="en-US" sz="2100" b="1" dirty="0">
                        <a:latin typeface="Comic Sans MS" panose="030F0702030302020204" pitchFamily="66" charset="0"/>
                      </a:endParaRPr>
                    </a:p>
                    <a:p>
                      <a:endParaRPr lang="en-US" sz="1400" b="1" dirty="0">
                        <a:latin typeface="Comic Sans MS" panose="030F0702030302020204" pitchFamily="66" charset="0"/>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a:latin typeface="Comic Sans MS" panose="030F0702030302020204" pitchFamily="66" charset="0"/>
                        </a:rPr>
                        <a:t>      Disadvantages</a:t>
                      </a:r>
                      <a:r>
                        <a:rPr lang="en-US" sz="2100" b="1" baseline="0" dirty="0">
                          <a:latin typeface="Comic Sans MS" panose="030F0702030302020204" pitchFamily="66" charset="0"/>
                        </a:rPr>
                        <a:t> of no dig</a:t>
                      </a:r>
                      <a:endParaRPr lang="en-US" sz="2100" b="1" dirty="0">
                        <a:latin typeface="Comic Sans MS" panose="030F0702030302020204" pitchFamily="66" charset="0"/>
                      </a:endParaRPr>
                    </a:p>
                    <a:p>
                      <a:endParaRPr lang="en-US" sz="1400" b="1" dirty="0">
                        <a:latin typeface="Comic Sans MS" panose="030F0702030302020204" pitchFamily="66" charset="0"/>
                      </a:endParaRPr>
                    </a:p>
                  </a:txBody>
                  <a:tcPr marL="68580" marR="68580" marT="34290" marB="34290"/>
                </a:tc>
                <a:extLst>
                  <a:ext uri="{0D108BD9-81ED-4DB2-BD59-A6C34878D82A}">
                    <a16:rowId xmlns:a16="http://schemas.microsoft.com/office/drawing/2014/main" val="10000"/>
                  </a:ext>
                </a:extLst>
              </a:tr>
              <a:tr h="745133">
                <a:tc>
                  <a:txBody>
                    <a:bodyPr/>
                    <a:lstStyle/>
                    <a:p>
                      <a:r>
                        <a:rPr lang="en-US" sz="1400" b="1" dirty="0">
                          <a:latin typeface="Comic Sans MS" panose="030F0702030302020204" pitchFamily="66" charset="0"/>
                        </a:rPr>
                        <a:t>Less labour intensive in the long term</a:t>
                      </a:r>
                    </a:p>
                  </a:txBody>
                  <a:tcPr marL="68580" marR="68580" marT="34290" marB="34290"/>
                </a:tc>
                <a:tc>
                  <a:txBody>
                    <a:bodyPr/>
                    <a:lstStyle/>
                    <a:p>
                      <a:r>
                        <a:rPr lang="en-US" sz="1400" b="1" dirty="0">
                          <a:latin typeface="Comic Sans MS" panose="030F0702030302020204" pitchFamily="66" charset="0"/>
                        </a:rPr>
                        <a:t>Hard work to set up initially, thorough initial</a:t>
                      </a:r>
                      <a:r>
                        <a:rPr lang="en-US" sz="1400" b="1" baseline="0" dirty="0">
                          <a:latin typeface="Comic Sans MS" panose="030F0702030302020204" pitchFamily="66" charset="0"/>
                        </a:rPr>
                        <a:t> preparation needed especially to loosen compacted soil and for clearance of perennial weed roots.</a:t>
                      </a:r>
                      <a:endParaRPr lang="en-US" sz="1400" b="1" dirty="0">
                        <a:latin typeface="Comic Sans MS" panose="030F0702030302020204" pitchFamily="66" charset="0"/>
                      </a:endParaRPr>
                    </a:p>
                  </a:txBody>
                  <a:tcPr marL="68580" marR="68580" marT="34290" marB="34290"/>
                </a:tc>
                <a:extLst>
                  <a:ext uri="{0D108BD9-81ED-4DB2-BD59-A6C34878D82A}">
                    <a16:rowId xmlns:a16="http://schemas.microsoft.com/office/drawing/2014/main" val="10001"/>
                  </a:ext>
                </a:extLst>
              </a:tr>
              <a:tr h="7451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Comic Sans MS" panose="030F0702030302020204" pitchFamily="66" charset="0"/>
                        </a:rPr>
                        <a:t>No need to use stale seed bed technique as annual weed seeds are not exposed to light (minimal soil disturbance).</a:t>
                      </a:r>
                    </a:p>
                    <a:p>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Needs very large amounts</a:t>
                      </a:r>
                      <a:r>
                        <a:rPr lang="en-US" sz="1400" b="1" baseline="0" dirty="0">
                          <a:latin typeface="Comic Sans MS" panose="030F0702030302020204" pitchFamily="66" charset="0"/>
                        </a:rPr>
                        <a:t> of suitable organic materials to maintain humus levels. These must be reapplied annually</a:t>
                      </a:r>
                      <a:endParaRPr lang="en-US" sz="1400" b="1" dirty="0">
                        <a:latin typeface="Comic Sans MS" panose="030F0702030302020204" pitchFamily="66" charset="0"/>
                      </a:endParaRPr>
                    </a:p>
                  </a:txBody>
                  <a:tcPr marL="68580" marR="68580" marT="34290" marB="34290"/>
                </a:tc>
                <a:extLst>
                  <a:ext uri="{0D108BD9-81ED-4DB2-BD59-A6C34878D82A}">
                    <a16:rowId xmlns:a16="http://schemas.microsoft.com/office/drawing/2014/main" val="10002"/>
                  </a:ext>
                </a:extLst>
              </a:tr>
              <a:tr h="8915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Comic Sans MS" panose="030F0702030302020204" pitchFamily="66" charset="0"/>
                        </a:rPr>
                        <a:t>Organic matter does not have to be incorporated as this task is undertaken by soil fauna (earthworms) whose presence is encouraged by the high levels of OM</a:t>
                      </a:r>
                    </a:p>
                    <a:p>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Problems with poor drainage may develop if a hard or compaction pan develops which will eventually result in soil and plant health problems.</a:t>
                      </a:r>
                    </a:p>
                  </a:txBody>
                  <a:tcPr marL="68580" marR="68580" marT="34290" marB="34290"/>
                </a:tc>
                <a:extLst>
                  <a:ext uri="{0D108BD9-81ED-4DB2-BD59-A6C34878D82A}">
                    <a16:rowId xmlns:a16="http://schemas.microsoft.com/office/drawing/2014/main" val="10003"/>
                  </a:ext>
                </a:extLst>
              </a:tr>
              <a:tr h="7451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Comic Sans MS" panose="030F0702030302020204" pitchFamily="66" charset="0"/>
                        </a:rPr>
                        <a:t>The OM and mulch layers added to the surface</a:t>
                      </a:r>
                      <a:r>
                        <a:rPr lang="en-US" sz="1400" b="1" baseline="0" dirty="0">
                          <a:latin typeface="Comic Sans MS" panose="030F0702030302020204" pitchFamily="66" charset="0"/>
                        </a:rPr>
                        <a:t> conserve moisture</a:t>
                      </a:r>
                      <a:endParaRPr lang="en-US" sz="1400" b="1" dirty="0">
                        <a:latin typeface="Comic Sans MS" panose="030F0702030302020204" pitchFamily="66" charset="0"/>
                      </a:endParaRPr>
                    </a:p>
                    <a:p>
                      <a:endParaRPr lang="en-US" sz="1400" b="1" dirty="0">
                        <a:latin typeface="Comic Sans MS" panose="030F0702030302020204" pitchFamily="66" charset="0"/>
                      </a:endParaRPr>
                    </a:p>
                  </a:txBody>
                  <a:tcPr marL="68580" marR="68580" marT="34290" marB="34290"/>
                </a:tc>
                <a:tc>
                  <a:txBody>
                    <a:bodyPr/>
                    <a:lstStyle/>
                    <a:p>
                      <a:endParaRPr lang="en-US" sz="1400" b="1" dirty="0">
                        <a:latin typeface="Comic Sans MS" panose="030F0702030302020204" pitchFamily="66" charset="0"/>
                      </a:endParaRPr>
                    </a:p>
                  </a:txBody>
                  <a:tcPr marL="68580" marR="68580" marT="34290" marB="34290"/>
                </a:tc>
                <a:extLst>
                  <a:ext uri="{0D108BD9-81ED-4DB2-BD59-A6C34878D82A}">
                    <a16:rowId xmlns:a16="http://schemas.microsoft.com/office/drawing/2014/main" val="10004"/>
                  </a:ext>
                </a:extLst>
              </a:tr>
              <a:tr h="745133">
                <a:tc>
                  <a:txBody>
                    <a:bodyPr/>
                    <a:lstStyle/>
                    <a:p>
                      <a:r>
                        <a:rPr lang="en-US" sz="1400" b="1" dirty="0">
                          <a:latin typeface="Comic Sans MS" panose="030F0702030302020204" pitchFamily="66" charset="0"/>
                        </a:rPr>
                        <a:t>Pest</a:t>
                      </a:r>
                      <a:r>
                        <a:rPr lang="en-US" sz="1400" b="1" baseline="0" dirty="0">
                          <a:latin typeface="Comic Sans MS" panose="030F0702030302020204" pitchFamily="66" charset="0"/>
                        </a:rPr>
                        <a:t> and disease levels are reduced due to higher plant resilience resulting from composted organic materials used.</a:t>
                      </a:r>
                      <a:endParaRPr lang="en-US" sz="1400" b="1" dirty="0">
                        <a:latin typeface="Comic Sans MS" panose="030F0702030302020204" pitchFamily="66" charset="0"/>
                      </a:endParaRPr>
                    </a:p>
                  </a:txBody>
                  <a:tcPr marL="68580" marR="68580" marT="34290" marB="34290"/>
                </a:tc>
                <a:tc>
                  <a:txBody>
                    <a:bodyPr/>
                    <a:lstStyle/>
                    <a:p>
                      <a:endParaRPr lang="en-US" sz="1400" dirty="0"/>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797128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35669"/>
            <a:ext cx="7886700" cy="2007320"/>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30470" y="1605994"/>
            <a:ext cx="4480761" cy="4477578"/>
          </a:xfrm>
        </p:spPr>
        <p:txBody>
          <a:bodyPr>
            <a:normAutofit fontScale="62500" lnSpcReduction="20000"/>
          </a:bodyPr>
          <a:lstStyle/>
          <a:p>
            <a:pPr marL="0" indent="0">
              <a:buNone/>
            </a:pPr>
            <a:r>
              <a:rPr lang="en-US" b="1" dirty="0">
                <a:latin typeface="Comic Sans MS" panose="030F0702030302020204" pitchFamily="66" charset="0"/>
              </a:rPr>
              <a:t>Extending the growing season may be achieved by offering crops protection from cold, wind and some pests. </a:t>
            </a:r>
          </a:p>
          <a:p>
            <a:pPr>
              <a:buFont typeface="Wingdings" charset="2"/>
              <a:buChar char="v"/>
            </a:pPr>
            <a:r>
              <a:rPr lang="en-US" b="1" dirty="0">
                <a:solidFill>
                  <a:srgbClr val="C00000"/>
                </a:solidFill>
                <a:latin typeface="Comic Sans MS" panose="030F0702030302020204" pitchFamily="66" charset="0"/>
              </a:rPr>
              <a:t>Soil warming </a:t>
            </a:r>
            <a:r>
              <a:rPr lang="en-US" b="1" dirty="0">
                <a:latin typeface="Comic Sans MS" panose="030F0702030302020204" pitchFamily="66" charset="0"/>
              </a:rPr>
              <a:t>techniques include using black plastic/polythene, or fleeces to raise soil temperatures for early sowing, by keeping it drier and allowing air and soil temperatures increase by reducing wind chill factors.</a:t>
            </a:r>
          </a:p>
          <a:p>
            <a:pPr>
              <a:buFont typeface="Wingdings" charset="2"/>
              <a:buChar char="v"/>
            </a:pPr>
            <a:r>
              <a:rPr lang="en-US" b="1" dirty="0">
                <a:solidFill>
                  <a:srgbClr val="C00000"/>
                </a:solidFill>
                <a:latin typeface="Comic Sans MS" panose="030F0702030302020204" pitchFamily="66" charset="0"/>
              </a:rPr>
              <a:t>Frost protection </a:t>
            </a:r>
            <a:r>
              <a:rPr lang="en-US" b="1" dirty="0">
                <a:latin typeface="Comic Sans MS" panose="030F0702030302020204" pitchFamily="66" charset="0"/>
              </a:rPr>
              <a:t>may be achieved by use of protective structures such as cold frames, polythene, cloches and floating mulches (Enviromesh, Bionet etc.) as well as larger structures such as glasshouses and polytunnels</a:t>
            </a:r>
          </a:p>
          <a:p>
            <a:pPr>
              <a:buFont typeface="Wingdings" charset="2"/>
              <a:buChar char="v"/>
            </a:pPr>
            <a:endParaRPr lang="en-US" dirty="0"/>
          </a:p>
          <a:p>
            <a:pPr>
              <a:buFont typeface="Wingdings" charset="2"/>
              <a:buChar char="v"/>
            </a:pPr>
            <a:endParaRPr lang="en-US" dirty="0"/>
          </a:p>
        </p:txBody>
      </p:sp>
      <p:pic>
        <p:nvPicPr>
          <p:cNvPr id="7" name="Picture 6"/>
          <p:cNvPicPr>
            <a:picLocks noChangeAspect="1"/>
          </p:cNvPicPr>
          <p:nvPr/>
        </p:nvPicPr>
        <p:blipFill>
          <a:blip r:embed="rId2"/>
          <a:stretch>
            <a:fillRect/>
          </a:stretch>
        </p:blipFill>
        <p:spPr>
          <a:xfrm>
            <a:off x="4425115" y="1543031"/>
            <a:ext cx="1984478" cy="1820027"/>
          </a:xfrm>
          <a:prstGeom prst="rect">
            <a:avLst/>
          </a:prstGeom>
        </p:spPr>
      </p:pic>
      <p:pic>
        <p:nvPicPr>
          <p:cNvPr id="8" name="Picture 7"/>
          <p:cNvPicPr>
            <a:picLocks noChangeAspect="1"/>
          </p:cNvPicPr>
          <p:nvPr/>
        </p:nvPicPr>
        <p:blipFill>
          <a:blip r:embed="rId3"/>
          <a:stretch>
            <a:fillRect/>
          </a:stretch>
        </p:blipFill>
        <p:spPr>
          <a:xfrm>
            <a:off x="4572000" y="3970267"/>
            <a:ext cx="1733550" cy="1905000"/>
          </a:xfrm>
          <a:prstGeom prst="rect">
            <a:avLst/>
          </a:prstGeom>
        </p:spPr>
      </p:pic>
      <p:pic>
        <p:nvPicPr>
          <p:cNvPr id="10" name="Picture 9"/>
          <p:cNvPicPr>
            <a:picLocks noChangeAspect="1"/>
          </p:cNvPicPr>
          <p:nvPr/>
        </p:nvPicPr>
        <p:blipFill>
          <a:blip r:embed="rId4"/>
          <a:stretch>
            <a:fillRect/>
          </a:stretch>
        </p:blipFill>
        <p:spPr>
          <a:xfrm>
            <a:off x="6615845" y="4017892"/>
            <a:ext cx="2466975" cy="1857375"/>
          </a:xfrm>
          <a:prstGeom prst="rect">
            <a:avLst/>
          </a:prstGeom>
        </p:spPr>
      </p:pic>
      <p:pic>
        <p:nvPicPr>
          <p:cNvPr id="12" name="Picture 11"/>
          <p:cNvPicPr>
            <a:picLocks noChangeAspect="1"/>
          </p:cNvPicPr>
          <p:nvPr/>
        </p:nvPicPr>
        <p:blipFill>
          <a:blip r:embed="rId5"/>
          <a:stretch>
            <a:fillRect/>
          </a:stretch>
        </p:blipFill>
        <p:spPr>
          <a:xfrm>
            <a:off x="5741560" y="3125646"/>
            <a:ext cx="1438275" cy="1438275"/>
          </a:xfrm>
          <a:prstGeom prst="rect">
            <a:avLst/>
          </a:prstGeom>
        </p:spPr>
      </p:pic>
      <p:pic>
        <p:nvPicPr>
          <p:cNvPr id="13" name="Picture 12"/>
          <p:cNvPicPr>
            <a:picLocks noChangeAspect="1"/>
          </p:cNvPicPr>
          <p:nvPr/>
        </p:nvPicPr>
        <p:blipFill>
          <a:blip r:embed="rId6"/>
          <a:stretch>
            <a:fillRect/>
          </a:stretch>
        </p:blipFill>
        <p:spPr>
          <a:xfrm>
            <a:off x="6500831" y="1523172"/>
            <a:ext cx="2619375" cy="1743075"/>
          </a:xfrm>
          <a:prstGeom prst="rect">
            <a:avLst/>
          </a:prstGeom>
        </p:spPr>
      </p:pic>
    </p:spTree>
    <p:extLst>
      <p:ext uri="{BB962C8B-B14F-4D97-AF65-F5344CB8AC3E}">
        <p14:creationId xmlns:p14="http://schemas.microsoft.com/office/powerpoint/2010/main" val="1476661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0255"/>
            <a:ext cx="7886700" cy="1931906"/>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1" y="1771650"/>
            <a:ext cx="5625548" cy="4229100"/>
          </a:xfrm>
        </p:spPr>
        <p:txBody>
          <a:bodyPr>
            <a:normAutofit fontScale="92500" lnSpcReduction="10000"/>
          </a:bodyPr>
          <a:lstStyle/>
          <a:p>
            <a:pPr marL="0" indent="0">
              <a:buNone/>
            </a:pPr>
            <a:r>
              <a:rPr lang="en-US" sz="2400" b="1" dirty="0">
                <a:solidFill>
                  <a:srgbClr val="002060"/>
                </a:solidFill>
                <a:latin typeface="Comic Sans MS" panose="030F0702030302020204" pitchFamily="66" charset="0"/>
              </a:rPr>
              <a:t>Vegetable propagation direct sowing:</a:t>
            </a:r>
          </a:p>
          <a:p>
            <a:pPr>
              <a:buFont typeface="Wingdings" charset="2"/>
              <a:buChar char="v"/>
            </a:pPr>
            <a:r>
              <a:rPr lang="en-US" sz="2400" b="1" dirty="0">
                <a:latin typeface="Comic Sans MS" panose="030F0702030302020204" pitchFamily="66" charset="0"/>
              </a:rPr>
              <a:t>Direct sowing is where vegetables are sown in situ where they are to grow and mature e.g. salad crops such as spring onions and radishes and legumes such as peas and beans.. </a:t>
            </a:r>
          </a:p>
          <a:p>
            <a:pPr>
              <a:buFont typeface="Wingdings" charset="2"/>
              <a:buChar char="v"/>
            </a:pPr>
            <a:r>
              <a:rPr lang="en-US" sz="2400" b="1" dirty="0">
                <a:latin typeface="Comic Sans MS" panose="030F0702030302020204" pitchFamily="66" charset="0"/>
              </a:rPr>
              <a:t>This is also the best method of sowing for crops that resent disturbance such as carrots and parsnips.</a:t>
            </a:r>
          </a:p>
          <a:p>
            <a:pPr>
              <a:buFont typeface="Wingdings" charset="2"/>
              <a:buChar char="v"/>
            </a:pPr>
            <a:r>
              <a:rPr lang="en-US" sz="2400" b="1" dirty="0">
                <a:latin typeface="Comic Sans MS" panose="030F0702030302020204" pitchFamily="66" charset="0"/>
              </a:rPr>
              <a:t>Direct sowing requires well prepared soil and  soil temperatures over 7°C so that germination may occur (spring to autumn). </a:t>
            </a:r>
          </a:p>
          <a:p>
            <a:endParaRPr lang="en-US" dirty="0"/>
          </a:p>
        </p:txBody>
      </p:sp>
      <p:pic>
        <p:nvPicPr>
          <p:cNvPr id="5" name="Picture 4"/>
          <p:cNvPicPr>
            <a:picLocks noChangeAspect="1"/>
          </p:cNvPicPr>
          <p:nvPr/>
        </p:nvPicPr>
        <p:blipFill>
          <a:blip r:embed="rId2"/>
          <a:stretch>
            <a:fillRect/>
          </a:stretch>
        </p:blipFill>
        <p:spPr>
          <a:xfrm>
            <a:off x="5851663" y="1530626"/>
            <a:ext cx="2663687" cy="4046106"/>
          </a:xfrm>
          <a:prstGeom prst="rect">
            <a:avLst/>
          </a:prstGeom>
        </p:spPr>
      </p:pic>
    </p:spTree>
    <p:extLst>
      <p:ext uri="{BB962C8B-B14F-4D97-AF65-F5344CB8AC3E}">
        <p14:creationId xmlns:p14="http://schemas.microsoft.com/office/powerpoint/2010/main" val="1921461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1401"/>
            <a:ext cx="7886700" cy="1913052"/>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0" y="1771650"/>
            <a:ext cx="5456582" cy="4229100"/>
          </a:xfrm>
        </p:spPr>
        <p:txBody>
          <a:bodyPr>
            <a:normAutofit fontScale="92500" lnSpcReduction="10000"/>
          </a:bodyPr>
          <a:lstStyle/>
          <a:p>
            <a:pPr marL="0" indent="0">
              <a:buNone/>
            </a:pPr>
            <a:r>
              <a:rPr lang="en-US" sz="2400" b="1" dirty="0">
                <a:solidFill>
                  <a:srgbClr val="002060"/>
                </a:solidFill>
                <a:latin typeface="Comic Sans MS" panose="030F0702030302020204" pitchFamily="66" charset="0"/>
              </a:rPr>
              <a:t>Vegetable propagation direct sowing:</a:t>
            </a:r>
          </a:p>
          <a:p>
            <a:pPr>
              <a:buFont typeface="Wingdings" charset="2"/>
              <a:buChar char="v"/>
            </a:pPr>
            <a:r>
              <a:rPr lang="en-US" sz="2400" b="1" dirty="0">
                <a:latin typeface="Comic Sans MS" panose="030F0702030302020204" pitchFamily="66" charset="0"/>
              </a:rPr>
              <a:t>Seeds can also be direct sown into seedbeds in a sheltered location where they can be provided with additional protection if necessary during seedling stage until they are ready for transplanting into their final location e.g. brassicas.</a:t>
            </a:r>
          </a:p>
          <a:p>
            <a:pPr>
              <a:buFont typeface="Wingdings" charset="2"/>
              <a:buChar char="v"/>
            </a:pPr>
            <a:r>
              <a:rPr lang="en-US" sz="2400" b="1" dirty="0">
                <a:latin typeface="Comic Sans MS" panose="030F0702030302020204" pitchFamily="66" charset="0"/>
              </a:rPr>
              <a:t>A seedbed is a useful way of maximizing space availability as a crop may be brought on whilst waiting for a space to become available after another crop e.g. purple sprouting broccoli after peas.</a:t>
            </a:r>
          </a:p>
          <a:p>
            <a:endParaRPr lang="en-US" dirty="0"/>
          </a:p>
        </p:txBody>
      </p:sp>
      <p:pic>
        <p:nvPicPr>
          <p:cNvPr id="4" name="Picture 3"/>
          <p:cNvPicPr>
            <a:picLocks noChangeAspect="1"/>
          </p:cNvPicPr>
          <p:nvPr/>
        </p:nvPicPr>
        <p:blipFill>
          <a:blip r:embed="rId2"/>
          <a:stretch>
            <a:fillRect/>
          </a:stretch>
        </p:blipFill>
        <p:spPr>
          <a:xfrm>
            <a:off x="5878167" y="3759477"/>
            <a:ext cx="2637183" cy="1977887"/>
          </a:xfrm>
          <a:prstGeom prst="rect">
            <a:avLst/>
          </a:prstGeom>
        </p:spPr>
      </p:pic>
      <p:pic>
        <p:nvPicPr>
          <p:cNvPr id="5" name="Picture 4"/>
          <p:cNvPicPr>
            <a:picLocks noChangeAspect="1"/>
          </p:cNvPicPr>
          <p:nvPr/>
        </p:nvPicPr>
        <p:blipFill>
          <a:blip r:embed="rId3"/>
          <a:stretch>
            <a:fillRect/>
          </a:stretch>
        </p:blipFill>
        <p:spPr>
          <a:xfrm>
            <a:off x="5878167" y="1588190"/>
            <a:ext cx="2637183" cy="1847850"/>
          </a:xfrm>
          <a:prstGeom prst="rect">
            <a:avLst/>
          </a:prstGeom>
        </p:spPr>
      </p:pic>
    </p:spTree>
    <p:extLst>
      <p:ext uri="{BB962C8B-B14F-4D97-AF65-F5344CB8AC3E}">
        <p14:creationId xmlns:p14="http://schemas.microsoft.com/office/powerpoint/2010/main" val="953409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4841"/>
            <a:ext cx="7886700" cy="1856491"/>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1" y="1771650"/>
            <a:ext cx="4542182" cy="4229100"/>
          </a:xfrm>
        </p:spPr>
        <p:txBody>
          <a:bodyPr>
            <a:normAutofit fontScale="70000" lnSpcReduction="20000"/>
          </a:bodyPr>
          <a:lstStyle/>
          <a:p>
            <a:pPr marL="0" indent="0">
              <a:buNone/>
            </a:pPr>
            <a:r>
              <a:rPr lang="en-US" b="1" dirty="0">
                <a:solidFill>
                  <a:srgbClr val="C00000"/>
                </a:solidFill>
                <a:latin typeface="Comic Sans MS" panose="030F0702030302020204" pitchFamily="66" charset="0"/>
              </a:rPr>
              <a:t>Drills are the commonest method of sowing vegetables. </a:t>
            </a:r>
            <a:endParaRPr lang="en-US" b="1" dirty="0">
              <a:latin typeface="Comic Sans MS" panose="030F0702030302020204" pitchFamily="66" charset="0"/>
            </a:endParaRPr>
          </a:p>
          <a:p>
            <a:r>
              <a:rPr lang="en-US" b="1" dirty="0">
                <a:latin typeface="Comic Sans MS" panose="030F0702030302020204" pitchFamily="66" charset="0"/>
              </a:rPr>
              <a:t>Using pegs and a string mark out a row in the bed.</a:t>
            </a:r>
          </a:p>
          <a:p>
            <a:r>
              <a:rPr lang="en-US" b="1" dirty="0">
                <a:latin typeface="Comic Sans MS" panose="030F0702030302020204" pitchFamily="66" charset="0"/>
              </a:rPr>
              <a:t>Use the corner of a trowel or hoe to make a shallow drill in the soil at the depth recommended for the seed being planted.</a:t>
            </a:r>
          </a:p>
          <a:p>
            <a:r>
              <a:rPr lang="en-US" b="1" dirty="0">
                <a:latin typeface="Comic Sans MS" panose="030F0702030302020204" pitchFamily="66" charset="0"/>
              </a:rPr>
              <a:t>Water the drill before sowing the seed.</a:t>
            </a:r>
          </a:p>
          <a:p>
            <a:r>
              <a:rPr lang="en-US" b="1" dirty="0">
                <a:latin typeface="Comic Sans MS" panose="030F0702030302020204" pitchFamily="66" charset="0"/>
              </a:rPr>
              <a:t>Space the seed if large (like beans) at the spacing recommended on the pack, if fine or small seed then sprinkle thinly and evenly along the drill.</a:t>
            </a:r>
          </a:p>
          <a:p>
            <a:endParaRPr lang="en-US" dirty="0"/>
          </a:p>
          <a:p>
            <a:endParaRPr lang="en-US" dirty="0"/>
          </a:p>
          <a:p>
            <a:endParaRPr lang="en-US" dirty="0"/>
          </a:p>
        </p:txBody>
      </p:sp>
      <p:pic>
        <p:nvPicPr>
          <p:cNvPr id="4" name="Picture 3"/>
          <p:cNvPicPr>
            <a:picLocks noChangeAspect="1"/>
          </p:cNvPicPr>
          <p:nvPr/>
        </p:nvPicPr>
        <p:blipFill>
          <a:blip r:embed="rId2"/>
          <a:stretch>
            <a:fillRect/>
          </a:stretch>
        </p:blipFill>
        <p:spPr>
          <a:xfrm>
            <a:off x="6677025" y="4152900"/>
            <a:ext cx="2466975" cy="1847850"/>
          </a:xfrm>
          <a:prstGeom prst="rect">
            <a:avLst/>
          </a:prstGeom>
        </p:spPr>
      </p:pic>
      <p:pic>
        <p:nvPicPr>
          <p:cNvPr id="5" name="Picture 4"/>
          <p:cNvPicPr>
            <a:picLocks noChangeAspect="1"/>
          </p:cNvPicPr>
          <p:nvPr/>
        </p:nvPicPr>
        <p:blipFill>
          <a:blip r:embed="rId3"/>
          <a:stretch>
            <a:fillRect/>
          </a:stretch>
        </p:blipFill>
        <p:spPr>
          <a:xfrm>
            <a:off x="4572000" y="3078439"/>
            <a:ext cx="1847850" cy="2466975"/>
          </a:xfrm>
          <a:prstGeom prst="rect">
            <a:avLst/>
          </a:prstGeom>
        </p:spPr>
      </p:pic>
      <p:pic>
        <p:nvPicPr>
          <p:cNvPr id="6" name="Picture 5"/>
          <p:cNvPicPr>
            <a:picLocks noChangeAspect="1"/>
          </p:cNvPicPr>
          <p:nvPr/>
        </p:nvPicPr>
        <p:blipFill>
          <a:blip r:embed="rId4"/>
          <a:stretch>
            <a:fillRect/>
          </a:stretch>
        </p:blipFill>
        <p:spPr>
          <a:xfrm>
            <a:off x="5699264" y="1474925"/>
            <a:ext cx="3200400" cy="1428750"/>
          </a:xfrm>
          <a:prstGeom prst="rect">
            <a:avLst/>
          </a:prstGeom>
        </p:spPr>
      </p:pic>
    </p:spTree>
    <p:extLst>
      <p:ext uri="{BB962C8B-B14F-4D97-AF65-F5344CB8AC3E}">
        <p14:creationId xmlns:p14="http://schemas.microsoft.com/office/powerpoint/2010/main" val="1577909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29937"/>
            <a:ext cx="7886700" cy="2101588"/>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0" y="1771650"/>
            <a:ext cx="3180522" cy="4229100"/>
          </a:xfrm>
        </p:spPr>
        <p:txBody>
          <a:bodyPr>
            <a:normAutofit fontScale="85000" lnSpcReduction="20000"/>
          </a:bodyPr>
          <a:lstStyle/>
          <a:p>
            <a:pPr marL="0" indent="0">
              <a:buNone/>
            </a:pPr>
            <a:r>
              <a:rPr lang="en-US" b="1" dirty="0">
                <a:solidFill>
                  <a:srgbClr val="C00000"/>
                </a:solidFill>
                <a:latin typeface="Comic Sans MS" panose="030F0702030302020204" pitchFamily="66" charset="0"/>
              </a:rPr>
              <a:t>Drills</a:t>
            </a:r>
          </a:p>
          <a:p>
            <a:r>
              <a:rPr lang="en-US" b="1" dirty="0">
                <a:latin typeface="Comic Sans MS" panose="030F0702030302020204" pitchFamily="66" charset="0"/>
              </a:rPr>
              <a:t>Rake soil gently over the seeds without dislodging them from the drill.</a:t>
            </a:r>
          </a:p>
          <a:p>
            <a:r>
              <a:rPr lang="en-US" b="1" dirty="0">
                <a:latin typeface="Comic Sans MS" panose="030F0702030302020204" pitchFamily="66" charset="0"/>
              </a:rPr>
              <a:t>Label the drill at one end.</a:t>
            </a:r>
          </a:p>
          <a:p>
            <a:r>
              <a:rPr lang="en-US" b="1" dirty="0">
                <a:latin typeface="Comic Sans MS" panose="030F0702030302020204" pitchFamily="66" charset="0"/>
              </a:rPr>
              <a:t>If necessary cover with fleece to protect from pests </a:t>
            </a:r>
          </a:p>
          <a:p>
            <a:r>
              <a:rPr lang="en-US" b="1" dirty="0">
                <a:latin typeface="Comic Sans MS" panose="030F0702030302020204" pitchFamily="66" charset="0"/>
              </a:rPr>
              <a:t>Irrigate during dry spells</a:t>
            </a:r>
          </a:p>
          <a:p>
            <a:endParaRPr lang="en-US" dirty="0"/>
          </a:p>
        </p:txBody>
      </p:sp>
      <p:pic>
        <p:nvPicPr>
          <p:cNvPr id="4" name="Picture 3"/>
          <p:cNvPicPr>
            <a:picLocks noChangeAspect="1"/>
          </p:cNvPicPr>
          <p:nvPr/>
        </p:nvPicPr>
        <p:blipFill>
          <a:blip r:embed="rId2"/>
          <a:stretch>
            <a:fillRect/>
          </a:stretch>
        </p:blipFill>
        <p:spPr>
          <a:xfrm>
            <a:off x="3305175" y="1544707"/>
            <a:ext cx="2533650" cy="1809750"/>
          </a:xfrm>
          <a:prstGeom prst="rect">
            <a:avLst/>
          </a:prstGeom>
        </p:spPr>
      </p:pic>
      <p:pic>
        <p:nvPicPr>
          <p:cNvPr id="5" name="Picture 4"/>
          <p:cNvPicPr>
            <a:picLocks noChangeAspect="1"/>
          </p:cNvPicPr>
          <p:nvPr/>
        </p:nvPicPr>
        <p:blipFill>
          <a:blip r:embed="rId3"/>
          <a:stretch>
            <a:fillRect/>
          </a:stretch>
        </p:blipFill>
        <p:spPr>
          <a:xfrm>
            <a:off x="6110288" y="1544707"/>
            <a:ext cx="2133600" cy="2133600"/>
          </a:xfrm>
          <a:prstGeom prst="rect">
            <a:avLst/>
          </a:prstGeom>
        </p:spPr>
      </p:pic>
      <p:pic>
        <p:nvPicPr>
          <p:cNvPr id="6" name="Picture 5"/>
          <p:cNvPicPr>
            <a:picLocks noChangeAspect="1"/>
          </p:cNvPicPr>
          <p:nvPr/>
        </p:nvPicPr>
        <p:blipFill>
          <a:blip r:embed="rId4"/>
          <a:stretch>
            <a:fillRect/>
          </a:stretch>
        </p:blipFill>
        <p:spPr>
          <a:xfrm>
            <a:off x="3305175" y="3886200"/>
            <a:ext cx="2333625" cy="1962150"/>
          </a:xfrm>
          <a:prstGeom prst="rect">
            <a:avLst/>
          </a:prstGeom>
        </p:spPr>
      </p:pic>
      <p:pic>
        <p:nvPicPr>
          <p:cNvPr id="7" name="Picture 6"/>
          <p:cNvPicPr>
            <a:picLocks noChangeAspect="1"/>
          </p:cNvPicPr>
          <p:nvPr/>
        </p:nvPicPr>
        <p:blipFill>
          <a:blip r:embed="rId5"/>
          <a:stretch>
            <a:fillRect/>
          </a:stretch>
        </p:blipFill>
        <p:spPr>
          <a:xfrm>
            <a:off x="6193735" y="3914154"/>
            <a:ext cx="2809875" cy="1628775"/>
          </a:xfrm>
          <a:prstGeom prst="rect">
            <a:avLst/>
          </a:prstGeom>
        </p:spPr>
      </p:pic>
    </p:spTree>
    <p:extLst>
      <p:ext uri="{BB962C8B-B14F-4D97-AF65-F5344CB8AC3E}">
        <p14:creationId xmlns:p14="http://schemas.microsoft.com/office/powerpoint/2010/main" val="641090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45097"/>
            <a:ext cx="7886700" cy="2016747"/>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1" y="1771650"/>
            <a:ext cx="4075043" cy="4229100"/>
          </a:xfrm>
        </p:spPr>
        <p:txBody>
          <a:bodyPr>
            <a:normAutofit fontScale="85000" lnSpcReduction="20000"/>
          </a:bodyPr>
          <a:lstStyle/>
          <a:p>
            <a:pPr marL="0" indent="0">
              <a:buNone/>
            </a:pPr>
            <a:r>
              <a:rPr lang="en-US" b="1" dirty="0">
                <a:solidFill>
                  <a:srgbClr val="7030A0"/>
                </a:solidFill>
                <a:latin typeface="Comic Sans MS" panose="030F0702030302020204" pitchFamily="66" charset="0"/>
              </a:rPr>
              <a:t>Block sowing/Multisowing</a:t>
            </a:r>
          </a:p>
          <a:p>
            <a:pPr>
              <a:buFont typeface="Wingdings" charset="2"/>
              <a:buChar char="Ø"/>
            </a:pPr>
            <a:r>
              <a:rPr lang="en-US" b="1" dirty="0">
                <a:latin typeface="Comic Sans MS" panose="030F0702030302020204" pitchFamily="66" charset="0"/>
              </a:rPr>
              <a:t>Allows many plants be grown in a small space.</a:t>
            </a:r>
          </a:p>
          <a:p>
            <a:pPr>
              <a:buFont typeface="Wingdings" charset="2"/>
              <a:buChar char="Ø"/>
            </a:pPr>
            <a:r>
              <a:rPr lang="en-US" b="1" dirty="0">
                <a:latin typeface="Comic Sans MS" panose="030F0702030302020204" pitchFamily="66" charset="0"/>
              </a:rPr>
              <a:t>Good for producing ‘baby’ vegetables and salad crops such as spring onions </a:t>
            </a:r>
          </a:p>
          <a:p>
            <a:pPr>
              <a:buFont typeface="Wingdings" charset="2"/>
              <a:buChar char="Ø"/>
            </a:pPr>
            <a:r>
              <a:rPr lang="en-US" b="1" dirty="0">
                <a:latin typeface="Comic Sans MS" panose="030F0702030302020204" pitchFamily="66" charset="0"/>
              </a:rPr>
              <a:t>Ideal for small gardens and patio containers.</a:t>
            </a:r>
          </a:p>
          <a:p>
            <a:pPr>
              <a:buFont typeface="Wingdings" charset="2"/>
              <a:buChar char="Ø"/>
            </a:pPr>
            <a:r>
              <a:rPr lang="en-US" b="1" dirty="0">
                <a:latin typeface="Comic Sans MS" panose="030F0702030302020204" pitchFamily="66" charset="0"/>
              </a:rPr>
              <a:t>Seeds are grown in clumps in modules and then planted out at appropriate space without thinning.</a:t>
            </a:r>
          </a:p>
          <a:p>
            <a:pPr>
              <a:buFont typeface="Wingdings" charset="2"/>
              <a:buChar char="Ø"/>
            </a:pPr>
            <a:endParaRPr lang="en-US" dirty="0"/>
          </a:p>
          <a:p>
            <a:endParaRPr lang="en-US" dirty="0"/>
          </a:p>
        </p:txBody>
      </p:sp>
      <p:pic>
        <p:nvPicPr>
          <p:cNvPr id="4" name="Picture 3"/>
          <p:cNvPicPr>
            <a:picLocks noChangeAspect="1"/>
          </p:cNvPicPr>
          <p:nvPr/>
        </p:nvPicPr>
        <p:blipFill>
          <a:blip r:embed="rId2"/>
          <a:stretch>
            <a:fillRect/>
          </a:stretch>
        </p:blipFill>
        <p:spPr>
          <a:xfrm>
            <a:off x="5524915" y="1456082"/>
            <a:ext cx="3133725" cy="1457325"/>
          </a:xfrm>
          <a:prstGeom prst="rect">
            <a:avLst/>
          </a:prstGeom>
        </p:spPr>
      </p:pic>
      <p:pic>
        <p:nvPicPr>
          <p:cNvPr id="5" name="Picture 4"/>
          <p:cNvPicPr>
            <a:picLocks noChangeAspect="1"/>
          </p:cNvPicPr>
          <p:nvPr/>
        </p:nvPicPr>
        <p:blipFill>
          <a:blip r:embed="rId3"/>
          <a:stretch>
            <a:fillRect/>
          </a:stretch>
        </p:blipFill>
        <p:spPr>
          <a:xfrm>
            <a:off x="4075043" y="3065807"/>
            <a:ext cx="2286000" cy="1524000"/>
          </a:xfrm>
          <a:prstGeom prst="rect">
            <a:avLst/>
          </a:prstGeom>
        </p:spPr>
      </p:pic>
      <p:pic>
        <p:nvPicPr>
          <p:cNvPr id="6" name="Picture 5"/>
          <p:cNvPicPr>
            <a:picLocks noChangeAspect="1"/>
          </p:cNvPicPr>
          <p:nvPr/>
        </p:nvPicPr>
        <p:blipFill>
          <a:blip r:embed="rId4"/>
          <a:stretch>
            <a:fillRect/>
          </a:stretch>
        </p:blipFill>
        <p:spPr>
          <a:xfrm>
            <a:off x="6413845" y="4055165"/>
            <a:ext cx="2619375" cy="1743075"/>
          </a:xfrm>
          <a:prstGeom prst="rect">
            <a:avLst/>
          </a:prstGeom>
        </p:spPr>
      </p:pic>
    </p:spTree>
    <p:extLst>
      <p:ext uri="{BB962C8B-B14F-4D97-AF65-F5344CB8AC3E}">
        <p14:creationId xmlns:p14="http://schemas.microsoft.com/office/powerpoint/2010/main" val="878072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65" y="376593"/>
            <a:ext cx="7886700" cy="914399"/>
          </a:xfrm>
        </p:spPr>
        <p:txBody>
          <a:bodyPr>
            <a:normAutofit fontScale="90000"/>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0" y="1771650"/>
            <a:ext cx="5546035" cy="4229100"/>
          </a:xfrm>
        </p:spPr>
        <p:txBody>
          <a:bodyPr>
            <a:normAutofit fontScale="77500" lnSpcReduction="20000"/>
          </a:bodyPr>
          <a:lstStyle/>
          <a:p>
            <a:pPr marL="0" indent="0">
              <a:buNone/>
            </a:pPr>
            <a:r>
              <a:rPr lang="en-US" b="1" dirty="0">
                <a:solidFill>
                  <a:srgbClr val="0070C0"/>
                </a:solidFill>
                <a:latin typeface="Comic Sans MS" panose="030F0702030302020204" pitchFamily="66" charset="0"/>
              </a:rPr>
              <a:t>Modules</a:t>
            </a:r>
          </a:p>
          <a:p>
            <a:pPr>
              <a:buFont typeface="Wingdings" charset="2"/>
              <a:buChar char="Ø"/>
            </a:pPr>
            <a:r>
              <a:rPr lang="en-US" b="1" dirty="0">
                <a:latin typeface="Comic Sans MS" panose="030F0702030302020204" pitchFamily="66" charset="0"/>
              </a:rPr>
              <a:t>Modules are where seed trays are divided into cells</a:t>
            </a:r>
          </a:p>
          <a:p>
            <a:pPr>
              <a:buFont typeface="Wingdings" charset="2"/>
              <a:buChar char="Ø"/>
            </a:pPr>
            <a:r>
              <a:rPr lang="en-US" b="1" dirty="0">
                <a:latin typeface="Comic Sans MS" panose="030F0702030302020204" pitchFamily="66" charset="0"/>
              </a:rPr>
              <a:t>Used for medium sized seed</a:t>
            </a:r>
          </a:p>
          <a:p>
            <a:pPr>
              <a:buFont typeface="Wingdings" charset="2"/>
              <a:buChar char="Ø"/>
            </a:pPr>
            <a:r>
              <a:rPr lang="en-US" b="1" dirty="0">
                <a:latin typeface="Comic Sans MS" panose="030F0702030302020204" pitchFamily="66" charset="0"/>
              </a:rPr>
              <a:t>Seeds are sown 2-3 per module.</a:t>
            </a:r>
          </a:p>
          <a:p>
            <a:pPr>
              <a:buFont typeface="Wingdings" charset="2"/>
              <a:buChar char="Ø"/>
            </a:pPr>
            <a:r>
              <a:rPr lang="en-US" b="1" dirty="0">
                <a:latin typeface="Comic Sans MS" panose="030F0702030302020204" pitchFamily="66" charset="0"/>
              </a:rPr>
              <a:t>These are then thinned down to one strongest healthy seedling</a:t>
            </a:r>
          </a:p>
          <a:p>
            <a:pPr>
              <a:buFont typeface="Wingdings" charset="2"/>
              <a:buChar char="Ø"/>
            </a:pPr>
            <a:r>
              <a:rPr lang="en-US" b="1" dirty="0">
                <a:latin typeface="Comic Sans MS" panose="030F0702030302020204" pitchFamily="66" charset="0"/>
              </a:rPr>
              <a:t> This is  grown on for planting out directly. </a:t>
            </a:r>
          </a:p>
          <a:p>
            <a:pPr>
              <a:buFont typeface="Wingdings" charset="2"/>
              <a:buChar char="Ø"/>
            </a:pPr>
            <a:r>
              <a:rPr lang="en-US" b="1" dirty="0">
                <a:latin typeface="Comic Sans MS" panose="030F0702030302020204" pitchFamily="66" charset="0"/>
              </a:rPr>
              <a:t>As it has no competition it develops a healthy rootball which suffers hardly any disturbance when planting out, thereby limiting transplant shock. </a:t>
            </a:r>
          </a:p>
          <a:p>
            <a:pPr>
              <a:buFont typeface="Wingdings" charset="2"/>
              <a:buChar char="Ø"/>
            </a:pPr>
            <a:endParaRPr lang="en-US" dirty="0"/>
          </a:p>
        </p:txBody>
      </p:sp>
      <p:pic>
        <p:nvPicPr>
          <p:cNvPr id="4" name="Picture 3"/>
          <p:cNvPicPr>
            <a:picLocks noChangeAspect="1"/>
          </p:cNvPicPr>
          <p:nvPr/>
        </p:nvPicPr>
        <p:blipFill>
          <a:blip r:embed="rId2"/>
          <a:stretch>
            <a:fillRect/>
          </a:stretch>
        </p:blipFill>
        <p:spPr>
          <a:xfrm>
            <a:off x="5440017" y="1818568"/>
            <a:ext cx="2182882" cy="1635054"/>
          </a:xfrm>
          <a:prstGeom prst="rect">
            <a:avLst/>
          </a:prstGeom>
        </p:spPr>
      </p:pic>
      <p:pic>
        <p:nvPicPr>
          <p:cNvPr id="5" name="Picture 4"/>
          <p:cNvPicPr>
            <a:picLocks noChangeAspect="1"/>
          </p:cNvPicPr>
          <p:nvPr/>
        </p:nvPicPr>
        <p:blipFill>
          <a:blip r:embed="rId3"/>
          <a:stretch>
            <a:fillRect/>
          </a:stretch>
        </p:blipFill>
        <p:spPr>
          <a:xfrm rot="16200000">
            <a:off x="5571786" y="3860448"/>
            <a:ext cx="1808150" cy="2135878"/>
          </a:xfrm>
          <a:prstGeom prst="rect">
            <a:avLst/>
          </a:prstGeom>
        </p:spPr>
      </p:pic>
      <p:pic>
        <p:nvPicPr>
          <p:cNvPr id="7" name="Picture 6"/>
          <p:cNvPicPr>
            <a:picLocks noChangeAspect="1"/>
          </p:cNvPicPr>
          <p:nvPr/>
        </p:nvPicPr>
        <p:blipFill>
          <a:blip r:embed="rId4"/>
          <a:stretch>
            <a:fillRect/>
          </a:stretch>
        </p:blipFill>
        <p:spPr>
          <a:xfrm>
            <a:off x="7424945" y="2844841"/>
            <a:ext cx="1560029" cy="2082719"/>
          </a:xfrm>
          <a:prstGeom prst="rect">
            <a:avLst/>
          </a:prstGeom>
        </p:spPr>
      </p:pic>
    </p:spTree>
    <p:extLst>
      <p:ext uri="{BB962C8B-B14F-4D97-AF65-F5344CB8AC3E}">
        <p14:creationId xmlns:p14="http://schemas.microsoft.com/office/powerpoint/2010/main" val="252263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701312"/>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0" y="1477108"/>
            <a:ext cx="5396948" cy="4523642"/>
          </a:xfrm>
        </p:spPr>
        <p:txBody>
          <a:bodyPr>
            <a:normAutofit fontScale="70000" lnSpcReduction="20000"/>
          </a:bodyPr>
          <a:lstStyle/>
          <a:p>
            <a:pPr marL="0" indent="0">
              <a:buNone/>
            </a:pPr>
            <a:r>
              <a:rPr lang="en-US" b="1" dirty="0">
                <a:solidFill>
                  <a:schemeClr val="accent5">
                    <a:lumMod val="75000"/>
                  </a:schemeClr>
                </a:solidFill>
                <a:latin typeface="Comic Sans MS" panose="030F0702030302020204" pitchFamily="66" charset="0"/>
              </a:rPr>
              <a:t>Thinning</a:t>
            </a:r>
          </a:p>
          <a:p>
            <a:r>
              <a:rPr lang="en-US" b="1" dirty="0">
                <a:latin typeface="Comic Sans MS" panose="030F0702030302020204" pitchFamily="66" charset="0"/>
              </a:rPr>
              <a:t>Thinning is undertaken when seedlings are young to prevent overcrowding</a:t>
            </a:r>
          </a:p>
          <a:p>
            <a:r>
              <a:rPr lang="en-US" b="1" dirty="0">
                <a:latin typeface="Comic Sans MS" panose="030F0702030302020204" pitchFamily="66" charset="0"/>
              </a:rPr>
              <a:t>Thin in stages to allow for losses from diseases such as damping off or pests</a:t>
            </a:r>
          </a:p>
          <a:p>
            <a:r>
              <a:rPr lang="en-US" b="1" dirty="0">
                <a:latin typeface="Comic Sans MS" panose="030F0702030302020204" pitchFamily="66" charset="0"/>
              </a:rPr>
              <a:t>Plants should be thinned to the final spacing required for the mature plants over this time </a:t>
            </a:r>
          </a:p>
          <a:p>
            <a:r>
              <a:rPr lang="en-US" b="1" dirty="0">
                <a:latin typeface="Comic Sans MS" panose="030F0702030302020204" pitchFamily="66" charset="0"/>
              </a:rPr>
              <a:t>For unwanted seedlings nip off at ground level to avoid root disturbance of the adjacent plant.</a:t>
            </a:r>
          </a:p>
          <a:p>
            <a:r>
              <a:rPr lang="en-US" b="1" dirty="0">
                <a:latin typeface="Comic Sans MS" panose="030F0702030302020204" pitchFamily="66" charset="0"/>
              </a:rPr>
              <a:t>Clear away thinning's to avoid attracting unwanted pests.</a:t>
            </a:r>
          </a:p>
          <a:p>
            <a:r>
              <a:rPr lang="en-US" b="1" dirty="0">
                <a:latin typeface="Comic Sans MS" panose="030F0702030302020204" pitchFamily="66" charset="0"/>
              </a:rPr>
              <a:t>Some seedlings may be used as transplants when lifted during thinning such as brassicas and lettuce.</a:t>
            </a:r>
          </a:p>
          <a:p>
            <a:endParaRPr lang="en-US" dirty="0"/>
          </a:p>
          <a:p>
            <a:endParaRPr lang="en-US" dirty="0"/>
          </a:p>
          <a:p>
            <a:pPr marL="0" indent="0">
              <a:lnSpc>
                <a:spcPct val="100000"/>
              </a:lnSpc>
              <a:spcBef>
                <a:spcPts val="0"/>
              </a:spcBef>
              <a:buNone/>
              <a:defRPr/>
            </a:pPr>
            <a:endParaRPr lang="en-US" dirty="0"/>
          </a:p>
        </p:txBody>
      </p:sp>
      <p:pic>
        <p:nvPicPr>
          <p:cNvPr id="4" name="Picture 3"/>
          <p:cNvPicPr>
            <a:picLocks noChangeAspect="1"/>
          </p:cNvPicPr>
          <p:nvPr/>
        </p:nvPicPr>
        <p:blipFill>
          <a:blip r:embed="rId2"/>
          <a:stretch>
            <a:fillRect/>
          </a:stretch>
        </p:blipFill>
        <p:spPr>
          <a:xfrm>
            <a:off x="5396948" y="1477107"/>
            <a:ext cx="2619375" cy="1743075"/>
          </a:xfrm>
          <a:prstGeom prst="rect">
            <a:avLst/>
          </a:prstGeom>
        </p:spPr>
      </p:pic>
      <p:pic>
        <p:nvPicPr>
          <p:cNvPr id="5" name="Picture 4"/>
          <p:cNvPicPr>
            <a:picLocks noChangeAspect="1"/>
          </p:cNvPicPr>
          <p:nvPr/>
        </p:nvPicPr>
        <p:blipFill>
          <a:blip r:embed="rId3"/>
          <a:stretch>
            <a:fillRect/>
          </a:stretch>
        </p:blipFill>
        <p:spPr>
          <a:xfrm>
            <a:off x="6524625" y="2867390"/>
            <a:ext cx="2619375" cy="1743075"/>
          </a:xfrm>
          <a:prstGeom prst="rect">
            <a:avLst/>
          </a:prstGeom>
        </p:spPr>
      </p:pic>
      <p:pic>
        <p:nvPicPr>
          <p:cNvPr id="7" name="Picture 6"/>
          <p:cNvPicPr>
            <a:picLocks noChangeAspect="1"/>
          </p:cNvPicPr>
          <p:nvPr/>
        </p:nvPicPr>
        <p:blipFill>
          <a:blip r:embed="rId4"/>
          <a:stretch>
            <a:fillRect/>
          </a:stretch>
        </p:blipFill>
        <p:spPr>
          <a:xfrm>
            <a:off x="5214938" y="4610465"/>
            <a:ext cx="2089225" cy="1390284"/>
          </a:xfrm>
          <a:prstGeom prst="rect">
            <a:avLst/>
          </a:prstGeom>
        </p:spPr>
      </p:pic>
    </p:spTree>
    <p:extLst>
      <p:ext uri="{BB962C8B-B14F-4D97-AF65-F5344CB8AC3E}">
        <p14:creationId xmlns:p14="http://schemas.microsoft.com/office/powerpoint/2010/main" val="14148087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45097"/>
            <a:ext cx="7886700" cy="2016747"/>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4578508" y="1583441"/>
            <a:ext cx="4051300" cy="4445000"/>
          </a:xfrm>
        </p:spPr>
        <p:txBody>
          <a:bodyPr>
            <a:normAutofit fontScale="70000" lnSpcReduction="20000"/>
          </a:bodyPr>
          <a:lstStyle/>
          <a:p>
            <a:pPr marL="0" indent="0">
              <a:buNone/>
            </a:pPr>
            <a:r>
              <a:rPr lang="en-US" b="1" dirty="0">
                <a:solidFill>
                  <a:schemeClr val="accent6">
                    <a:lumMod val="50000"/>
                  </a:schemeClr>
                </a:solidFill>
                <a:latin typeface="Comic Sans MS" panose="030F0702030302020204" pitchFamily="66" charset="0"/>
              </a:rPr>
              <a:t>Transplants</a:t>
            </a:r>
          </a:p>
          <a:p>
            <a:r>
              <a:rPr lang="en-US" b="1" dirty="0">
                <a:latin typeface="Comic Sans MS" panose="030F0702030302020204" pitchFamily="66" charset="0"/>
              </a:rPr>
              <a:t>Should be watered before lifting and the soil they are to be transplanted into should also have enough moisture before replanting</a:t>
            </a:r>
          </a:p>
          <a:p>
            <a:r>
              <a:rPr lang="en-US" b="1" dirty="0">
                <a:latin typeface="Comic Sans MS" panose="030F0702030302020204" pitchFamily="66" charset="0"/>
              </a:rPr>
              <a:t>Should be transplanted to final position so that there is no further check in growth unless they have been grown in pots or modules</a:t>
            </a:r>
          </a:p>
          <a:p>
            <a:r>
              <a:rPr lang="en-US" b="1" dirty="0">
                <a:latin typeface="Comic Sans MS" panose="030F0702030302020204" pitchFamily="66" charset="0"/>
              </a:rPr>
              <a:t>Do not transplant root vegetables once the tap root has started to form as it will distort its shape</a:t>
            </a:r>
          </a:p>
          <a:p>
            <a:endParaRPr lang="en-US" dirty="0"/>
          </a:p>
          <a:p>
            <a:endParaRPr lang="en-US" dirty="0"/>
          </a:p>
        </p:txBody>
      </p:sp>
      <p:pic>
        <p:nvPicPr>
          <p:cNvPr id="4" name="Picture 3"/>
          <p:cNvPicPr>
            <a:picLocks noChangeAspect="1"/>
          </p:cNvPicPr>
          <p:nvPr/>
        </p:nvPicPr>
        <p:blipFill>
          <a:blip r:embed="rId2"/>
          <a:stretch>
            <a:fillRect/>
          </a:stretch>
        </p:blipFill>
        <p:spPr>
          <a:xfrm>
            <a:off x="1447801" y="1531692"/>
            <a:ext cx="2787332" cy="2087809"/>
          </a:xfrm>
          <a:prstGeom prst="rect">
            <a:avLst/>
          </a:prstGeom>
        </p:spPr>
      </p:pic>
      <p:pic>
        <p:nvPicPr>
          <p:cNvPr id="5" name="Picture 4"/>
          <p:cNvPicPr>
            <a:picLocks noChangeAspect="1"/>
          </p:cNvPicPr>
          <p:nvPr/>
        </p:nvPicPr>
        <p:blipFill>
          <a:blip r:embed="rId3"/>
          <a:stretch>
            <a:fillRect/>
          </a:stretch>
        </p:blipFill>
        <p:spPr>
          <a:xfrm>
            <a:off x="628650" y="3520511"/>
            <a:ext cx="3062395" cy="2296796"/>
          </a:xfrm>
          <a:prstGeom prst="rect">
            <a:avLst/>
          </a:prstGeom>
        </p:spPr>
      </p:pic>
    </p:spTree>
    <p:extLst>
      <p:ext uri="{BB962C8B-B14F-4D97-AF65-F5344CB8AC3E}">
        <p14:creationId xmlns:p14="http://schemas.microsoft.com/office/powerpoint/2010/main" val="658093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6243"/>
            <a:ext cx="7886700" cy="1997893"/>
          </a:xfrm>
        </p:spPr>
        <p:txBody>
          <a:bodyPr>
            <a:normAutofit/>
          </a:bodyPr>
          <a:lstStyle/>
          <a:p>
            <a:r>
              <a:rPr lang="en-US" b="1" dirty="0">
                <a:solidFill>
                  <a:srgbClr val="FF0000"/>
                </a:solidFill>
                <a:latin typeface="Comic Sans MS" panose="030F0702030302020204" pitchFamily="66" charset="0"/>
              </a:rPr>
              <a:t>Cultural operations for outdoor food production</a:t>
            </a:r>
          </a:p>
        </p:txBody>
      </p:sp>
      <p:sp>
        <p:nvSpPr>
          <p:cNvPr id="3" name="Content Placeholder 2"/>
          <p:cNvSpPr>
            <a:spLocks noGrp="1"/>
          </p:cNvSpPr>
          <p:nvPr>
            <p:ph idx="1"/>
          </p:nvPr>
        </p:nvSpPr>
        <p:spPr>
          <a:xfrm>
            <a:off x="1" y="1771650"/>
            <a:ext cx="3644900" cy="4229100"/>
          </a:xfrm>
        </p:spPr>
        <p:txBody>
          <a:bodyPr>
            <a:normAutofit fontScale="70000" lnSpcReduction="20000"/>
          </a:bodyPr>
          <a:lstStyle/>
          <a:p>
            <a:r>
              <a:rPr lang="en-US" b="1" dirty="0">
                <a:latin typeface="Comic Sans MS" panose="030F0702030302020204" pitchFamily="66" charset="0"/>
              </a:rPr>
              <a:t>When lifting the transplant do not grasp the stem or roots but rather pick up by one of its leaves.</a:t>
            </a:r>
          </a:p>
          <a:p>
            <a:r>
              <a:rPr lang="en-US" b="1" dirty="0">
                <a:latin typeface="Comic Sans MS" panose="030F0702030302020204" pitchFamily="66" charset="0"/>
              </a:rPr>
              <a:t>Make a hole with the trowel slightly bigger than the rootball, and position the plant so that the soil is just below the lower leaf level.</a:t>
            </a:r>
          </a:p>
          <a:p>
            <a:r>
              <a:rPr lang="en-US" b="1" dirty="0">
                <a:latin typeface="Comic Sans MS" panose="030F0702030302020204" pitchFamily="66" charset="0"/>
              </a:rPr>
              <a:t>Firm in to anchor the plant, water and if weather is hot/dry use shading until established.</a:t>
            </a:r>
          </a:p>
          <a:p>
            <a:endParaRPr lang="en-US" dirty="0"/>
          </a:p>
        </p:txBody>
      </p:sp>
      <p:pic>
        <p:nvPicPr>
          <p:cNvPr id="4" name="Picture 3"/>
          <p:cNvPicPr>
            <a:picLocks noChangeAspect="1"/>
          </p:cNvPicPr>
          <p:nvPr/>
        </p:nvPicPr>
        <p:blipFill>
          <a:blip r:embed="rId2"/>
          <a:stretch>
            <a:fillRect/>
          </a:stretch>
        </p:blipFill>
        <p:spPr>
          <a:xfrm>
            <a:off x="3644900" y="4130039"/>
            <a:ext cx="2286000" cy="1714500"/>
          </a:xfrm>
          <a:prstGeom prst="rect">
            <a:avLst/>
          </a:prstGeom>
        </p:spPr>
      </p:pic>
      <p:pic>
        <p:nvPicPr>
          <p:cNvPr id="6" name="Picture 5"/>
          <p:cNvPicPr>
            <a:picLocks noChangeAspect="1"/>
          </p:cNvPicPr>
          <p:nvPr/>
        </p:nvPicPr>
        <p:blipFill>
          <a:blip r:embed="rId3"/>
          <a:stretch>
            <a:fillRect/>
          </a:stretch>
        </p:blipFill>
        <p:spPr>
          <a:xfrm>
            <a:off x="3688080" y="1532725"/>
            <a:ext cx="2941320" cy="2161871"/>
          </a:xfrm>
          <a:prstGeom prst="rect">
            <a:avLst/>
          </a:prstGeom>
        </p:spPr>
      </p:pic>
      <p:pic>
        <p:nvPicPr>
          <p:cNvPr id="8" name="Picture 7"/>
          <p:cNvPicPr>
            <a:picLocks noChangeAspect="1"/>
          </p:cNvPicPr>
          <p:nvPr/>
        </p:nvPicPr>
        <p:blipFill>
          <a:blip r:embed="rId4"/>
          <a:stretch>
            <a:fillRect/>
          </a:stretch>
        </p:blipFill>
        <p:spPr>
          <a:xfrm>
            <a:off x="6370955" y="3040780"/>
            <a:ext cx="2619375" cy="1743075"/>
          </a:xfrm>
          <a:prstGeom prst="rect">
            <a:avLst/>
          </a:prstGeom>
        </p:spPr>
      </p:pic>
    </p:spTree>
    <p:extLst>
      <p:ext uri="{BB962C8B-B14F-4D97-AF65-F5344CB8AC3E}">
        <p14:creationId xmlns:p14="http://schemas.microsoft.com/office/powerpoint/2010/main" val="1034302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41403"/>
            <a:ext cx="7296150" cy="1630248"/>
          </a:xfrm>
        </p:spPr>
        <p:txBody>
          <a:bodyPr>
            <a:normAutofit fontScale="90000"/>
          </a:bodyPr>
          <a:lstStyle/>
          <a:p>
            <a:r>
              <a:rPr lang="en-US" sz="3675" b="1" dirty="0">
                <a:solidFill>
                  <a:srgbClr val="FF0000"/>
                </a:solidFill>
                <a:latin typeface="Comic Sans MS" panose="030F0702030302020204" pitchFamily="66" charset="0"/>
              </a:rPr>
              <a:t>Runner beans – </a:t>
            </a:r>
            <a:r>
              <a:rPr lang="en-US" sz="3675" b="1" dirty="0" err="1">
                <a:solidFill>
                  <a:srgbClr val="FF0000"/>
                </a:solidFill>
                <a:latin typeface="Comic Sans MS" panose="030F0702030302020204" pitchFamily="66" charset="0"/>
              </a:rPr>
              <a:t>Phaseolus</a:t>
            </a:r>
            <a:r>
              <a:rPr lang="en-US" sz="3675" b="1" dirty="0">
                <a:solidFill>
                  <a:srgbClr val="FF0000"/>
                </a:solidFill>
                <a:latin typeface="Comic Sans MS" panose="030F0702030302020204" pitchFamily="66" charset="0"/>
              </a:rPr>
              <a:t> </a:t>
            </a:r>
            <a:r>
              <a:rPr lang="en-US" sz="3675" b="1" dirty="0" err="1">
                <a:solidFill>
                  <a:srgbClr val="FF0000"/>
                </a:solidFill>
                <a:latin typeface="Comic Sans MS" panose="030F0702030302020204" pitchFamily="66" charset="0"/>
              </a:rPr>
              <a:t>coccineus</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54455221"/>
              </p:ext>
            </p:extLst>
          </p:nvPr>
        </p:nvGraphicFramePr>
        <p:xfrm>
          <a:off x="0" y="1451373"/>
          <a:ext cx="9144002" cy="4526280"/>
        </p:xfrm>
        <a:graphic>
          <a:graphicData uri="http://schemas.openxmlformats.org/drawingml/2006/table">
            <a:tbl>
              <a:tblPr firstRow="1" bandRow="1">
                <a:tableStyleId>{72833802-FEF1-4C79-8D5D-14CF1EAF98D9}</a:tableStyleId>
              </a:tblPr>
              <a:tblGrid>
                <a:gridCol w="1306286">
                  <a:extLst>
                    <a:ext uri="{9D8B030D-6E8A-4147-A177-3AD203B41FA5}">
                      <a16:colId xmlns:a16="http://schemas.microsoft.com/office/drawing/2014/main" val="20000"/>
                    </a:ext>
                  </a:extLst>
                </a:gridCol>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tblGrid>
              <a:tr h="899398">
                <a:tc>
                  <a:txBody>
                    <a:bodyPr/>
                    <a:lstStyle/>
                    <a:p>
                      <a:r>
                        <a:rPr lang="en-US" sz="1600" dirty="0">
                          <a:latin typeface="Comic Sans MS" panose="030F0702030302020204" pitchFamily="66" charset="0"/>
                        </a:rPr>
                        <a:t>Sow</a:t>
                      </a:r>
                    </a:p>
                  </a:txBody>
                  <a:tcPr marL="68580" marR="68580" marT="34290" marB="34290"/>
                </a:tc>
                <a:tc>
                  <a:txBody>
                    <a:bodyPr/>
                    <a:lstStyle/>
                    <a:p>
                      <a:r>
                        <a:rPr lang="en-US" sz="1600" dirty="0">
                          <a:latin typeface="Comic Sans MS" panose="030F0702030302020204" pitchFamily="66" charset="0"/>
                        </a:rPr>
                        <a:t>Germinate</a:t>
                      </a:r>
                    </a:p>
                    <a:p>
                      <a:r>
                        <a:rPr lang="en-US" sz="1600" dirty="0">
                          <a:latin typeface="Comic Sans MS" panose="030F0702030302020204" pitchFamily="66" charset="0"/>
                        </a:rPr>
                        <a:t>Harvest</a:t>
                      </a:r>
                    </a:p>
                  </a:txBody>
                  <a:tcPr marL="68580" marR="68580" marT="34290" marB="34290"/>
                </a:tc>
                <a:tc>
                  <a:txBody>
                    <a:bodyPr/>
                    <a:lstStyle/>
                    <a:p>
                      <a:r>
                        <a:rPr lang="en-US" sz="1600" dirty="0">
                          <a:latin typeface="Comic Sans MS" panose="030F0702030302020204" pitchFamily="66" charset="0"/>
                        </a:rPr>
                        <a:t>Spacing</a:t>
                      </a:r>
                    </a:p>
                  </a:txBody>
                  <a:tcPr marL="68580" marR="68580" marT="34290" marB="34290"/>
                </a:tc>
                <a:tc>
                  <a:txBody>
                    <a:bodyPr/>
                    <a:lstStyle/>
                    <a:p>
                      <a:r>
                        <a:rPr lang="en-US" sz="1600" dirty="0">
                          <a:latin typeface="Comic Sans MS" panose="030F0702030302020204" pitchFamily="66" charset="0"/>
                        </a:rPr>
                        <a:t>Soil</a:t>
                      </a:r>
                    </a:p>
                  </a:txBody>
                  <a:tcPr marL="68580" marR="68580" marT="34290" marB="34290"/>
                </a:tc>
                <a:tc>
                  <a:txBody>
                    <a:bodyPr/>
                    <a:lstStyle/>
                    <a:p>
                      <a:r>
                        <a:rPr lang="en-US" sz="1600" dirty="0">
                          <a:latin typeface="Comic Sans MS" panose="030F0702030302020204" pitchFamily="66" charset="0"/>
                        </a:rPr>
                        <a:t>Pest/</a:t>
                      </a:r>
                    </a:p>
                    <a:p>
                      <a:r>
                        <a:rPr lang="en-US" sz="1600" dirty="0">
                          <a:latin typeface="Comic Sans MS" panose="030F0702030302020204" pitchFamily="66" charset="0"/>
                        </a:rPr>
                        <a:t>disease</a:t>
                      </a:r>
                    </a:p>
                  </a:txBody>
                  <a:tcPr marL="68580" marR="68580" marT="34290" marB="34290"/>
                </a:tc>
                <a:tc>
                  <a:txBody>
                    <a:bodyPr/>
                    <a:lstStyle/>
                    <a:p>
                      <a:r>
                        <a:rPr lang="en-US" sz="1600" dirty="0">
                          <a:latin typeface="Comic Sans MS" panose="030F0702030302020204" pitchFamily="66" charset="0"/>
                        </a:rPr>
                        <a:t>Pest</a:t>
                      </a:r>
                      <a:r>
                        <a:rPr lang="en-US" sz="1600" baseline="0" dirty="0">
                          <a:latin typeface="Comic Sans MS" panose="030F0702030302020204" pitchFamily="66" charset="0"/>
                        </a:rPr>
                        <a:t> control</a:t>
                      </a:r>
                    </a:p>
                    <a:p>
                      <a:r>
                        <a:rPr lang="en-US" sz="1600" baseline="0" dirty="0">
                          <a:latin typeface="Comic Sans MS" panose="030F0702030302020204" pitchFamily="66" charset="0"/>
                        </a:rPr>
                        <a:t>Disease control</a:t>
                      </a:r>
                      <a:endParaRPr lang="en-US" sz="1600" dirty="0">
                        <a:latin typeface="Comic Sans MS" panose="030F0702030302020204" pitchFamily="66" charset="0"/>
                      </a:endParaRPr>
                    </a:p>
                  </a:txBody>
                  <a:tcPr marL="68580" marR="68580" marT="34290" marB="34290"/>
                </a:tc>
                <a:tc>
                  <a:txBody>
                    <a:bodyPr/>
                    <a:lstStyle/>
                    <a:p>
                      <a:r>
                        <a:rPr lang="en-US" sz="1600" dirty="0">
                          <a:latin typeface="Comic Sans MS" panose="030F0702030302020204" pitchFamily="66" charset="0"/>
                        </a:rPr>
                        <a:t>Maintenance</a:t>
                      </a:r>
                    </a:p>
                  </a:txBody>
                  <a:tcPr marL="68580" marR="68580" marT="34290" marB="34290"/>
                </a:tc>
                <a:extLst>
                  <a:ext uri="{0D108BD9-81ED-4DB2-BD59-A6C34878D82A}">
                    <a16:rowId xmlns:a16="http://schemas.microsoft.com/office/drawing/2014/main" val="10000"/>
                  </a:ext>
                </a:extLst>
              </a:tr>
              <a:tr h="3154680">
                <a:tc>
                  <a:txBody>
                    <a:bodyPr/>
                    <a:lstStyle/>
                    <a:p>
                      <a:r>
                        <a:rPr lang="en-US" sz="1400" b="1" dirty="0">
                          <a:latin typeface="Comic Sans MS" panose="030F0702030302020204" pitchFamily="66" charset="0"/>
                        </a:rPr>
                        <a:t>From May to June outdoors</a:t>
                      </a:r>
                    </a:p>
                    <a:p>
                      <a:endParaRPr lang="en-US" sz="1400" b="1" dirty="0">
                        <a:latin typeface="Comic Sans MS" panose="030F0702030302020204" pitchFamily="66" charset="0"/>
                      </a:endParaRPr>
                    </a:p>
                    <a:p>
                      <a:r>
                        <a:rPr lang="en-US" sz="1400" b="1" dirty="0">
                          <a:latin typeface="Comic Sans MS" panose="030F0702030302020204" pitchFamily="66" charset="0"/>
                        </a:rPr>
                        <a:t>‘Scarlet Emperor’</a:t>
                      </a:r>
                    </a:p>
                  </a:txBody>
                  <a:tcPr marL="68580" marR="68580" marT="34290" marB="34290"/>
                </a:tc>
                <a:tc>
                  <a:txBody>
                    <a:bodyPr/>
                    <a:lstStyle/>
                    <a:p>
                      <a:r>
                        <a:rPr lang="en-US" sz="1400" b="1" dirty="0">
                          <a:latin typeface="Comic Sans MS" panose="030F0702030302020204" pitchFamily="66" charset="0"/>
                        </a:rPr>
                        <a:t>7-14 days</a:t>
                      </a:r>
                    </a:p>
                    <a:p>
                      <a:r>
                        <a:rPr lang="en-US" sz="1400" b="1" dirty="0">
                          <a:latin typeface="Comic Sans MS" panose="030F0702030302020204" pitchFamily="66" charset="0"/>
                        </a:rPr>
                        <a:t>12-14 weeks to harvest</a:t>
                      </a:r>
                    </a:p>
                  </a:txBody>
                  <a:tcPr marL="68580" marR="68580" marT="34290" marB="34290"/>
                </a:tc>
                <a:tc>
                  <a:txBody>
                    <a:bodyPr/>
                    <a:lstStyle/>
                    <a:p>
                      <a:r>
                        <a:rPr lang="en-US" sz="1400" b="1" dirty="0">
                          <a:latin typeface="Comic Sans MS" panose="030F0702030302020204" pitchFamily="66" charset="0"/>
                        </a:rPr>
                        <a:t>5cm deep</a:t>
                      </a:r>
                    </a:p>
                    <a:p>
                      <a:r>
                        <a:rPr lang="en-US" sz="1400" b="1" dirty="0">
                          <a:latin typeface="Comic Sans MS" panose="030F0702030302020204" pitchFamily="66" charset="0"/>
                        </a:rPr>
                        <a:t>15cm apart</a:t>
                      </a:r>
                    </a:p>
                    <a:p>
                      <a:r>
                        <a:rPr lang="en-US" sz="1400" b="1" dirty="0">
                          <a:latin typeface="Comic Sans MS" panose="030F0702030302020204" pitchFamily="66" charset="0"/>
                        </a:rPr>
                        <a:t>60cm between rows</a:t>
                      </a:r>
                    </a:p>
                    <a:p>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All types</a:t>
                      </a:r>
                    </a:p>
                    <a:p>
                      <a:r>
                        <a:rPr lang="en-US" sz="1400" b="1" dirty="0">
                          <a:latin typeface="Comic Sans MS" panose="030F0702030302020204" pitchFamily="66" charset="0"/>
                        </a:rPr>
                        <a:t>Well drained </a:t>
                      </a:r>
                    </a:p>
                    <a:p>
                      <a:r>
                        <a:rPr lang="en-US" sz="1400" b="1" dirty="0">
                          <a:latin typeface="Comic Sans MS" panose="030F0702030302020204" pitchFamily="66" charset="0"/>
                        </a:rPr>
                        <a:t>Fertile, best pH 6.5-7 add lime if necessary.</a:t>
                      </a:r>
                    </a:p>
                    <a:p>
                      <a:r>
                        <a:rPr lang="en-US" sz="1400" b="1" dirty="0">
                          <a:latin typeface="Comic Sans MS" panose="030F0702030302020204" pitchFamily="66" charset="0"/>
                        </a:rPr>
                        <a:t>Incorporate</a:t>
                      </a:r>
                      <a:r>
                        <a:rPr lang="en-US" sz="1400" b="1" baseline="0" dirty="0">
                          <a:latin typeface="Comic Sans MS" panose="030F0702030302020204" pitchFamily="66" charset="0"/>
                        </a:rPr>
                        <a:t> plenty of OM the autumn/winter before</a:t>
                      </a:r>
                    </a:p>
                    <a:p>
                      <a:r>
                        <a:rPr lang="en-US" sz="1400" b="1" dirty="0">
                          <a:latin typeface="Comic Sans MS" panose="030F0702030302020204" pitchFamily="66" charset="0"/>
                        </a:rPr>
                        <a:t>Add base dressing of fertilizer 2 weeks before planting</a:t>
                      </a:r>
                    </a:p>
                  </a:txBody>
                  <a:tcPr marL="68580" marR="68580" marT="34290" marB="34290"/>
                </a:tc>
                <a:tc>
                  <a:txBody>
                    <a:bodyPr/>
                    <a:lstStyle/>
                    <a:p>
                      <a:r>
                        <a:rPr lang="en-US" sz="1400" b="1" dirty="0">
                          <a:latin typeface="Comic Sans MS" panose="030F0702030302020204" pitchFamily="66" charset="0"/>
                        </a:rPr>
                        <a:t>Mice</a:t>
                      </a:r>
                    </a:p>
                    <a:p>
                      <a:r>
                        <a:rPr lang="en-US" sz="1400" b="1" dirty="0">
                          <a:latin typeface="Comic Sans MS" panose="030F0702030302020204" pitchFamily="66" charset="0"/>
                        </a:rPr>
                        <a:t>Damping</a:t>
                      </a:r>
                      <a:r>
                        <a:rPr lang="en-US" sz="1400" b="1" baseline="0" dirty="0">
                          <a:latin typeface="Comic Sans MS" panose="030F0702030302020204" pitchFamily="66" charset="0"/>
                        </a:rPr>
                        <a:t> off </a:t>
                      </a:r>
                      <a:endParaRPr lang="en-US" sz="1400" b="1" dirty="0">
                        <a:latin typeface="Comic Sans MS" panose="030F0702030302020204" pitchFamily="66" charset="0"/>
                      </a:endParaRPr>
                    </a:p>
                    <a:p>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Bait/traps</a:t>
                      </a:r>
                    </a:p>
                    <a:p>
                      <a:r>
                        <a:rPr lang="en-US" sz="1400" b="1" dirty="0">
                          <a:latin typeface="Comic Sans MS" panose="030F0702030302020204" pitchFamily="66" charset="0"/>
                        </a:rPr>
                        <a:t>Good</a:t>
                      </a:r>
                      <a:r>
                        <a:rPr lang="en-US" sz="1400" b="1" baseline="0" dirty="0">
                          <a:latin typeface="Comic Sans MS" panose="030F0702030302020204" pitchFamily="66" charset="0"/>
                        </a:rPr>
                        <a:t> hygiene, clean trays, ventilation, c</a:t>
                      </a:r>
                      <a:r>
                        <a:rPr lang="en-US" sz="1400" b="1" dirty="0">
                          <a:latin typeface="Comic Sans MS" panose="030F0702030302020204" pitchFamily="66" charset="0"/>
                        </a:rPr>
                        <a:t>rop rotation</a:t>
                      </a:r>
                    </a:p>
                    <a:p>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Support with canes</a:t>
                      </a:r>
                    </a:p>
                    <a:p>
                      <a:r>
                        <a:rPr lang="en-US" sz="1400" b="1" dirty="0">
                          <a:latin typeface="Comic Sans MS" panose="030F0702030302020204" pitchFamily="66" charset="0"/>
                        </a:rPr>
                        <a:t>Foliar</a:t>
                      </a:r>
                      <a:r>
                        <a:rPr lang="en-US" sz="1400" b="1" baseline="0" dirty="0">
                          <a:latin typeface="Comic Sans MS" panose="030F0702030302020204" pitchFamily="66" charset="0"/>
                        </a:rPr>
                        <a:t> feed during growing season </a:t>
                      </a:r>
                    </a:p>
                    <a:p>
                      <a:r>
                        <a:rPr lang="en-US" sz="1400" b="1" baseline="0" dirty="0">
                          <a:latin typeface="Comic Sans MS" panose="030F0702030302020204" pitchFamily="66" charset="0"/>
                        </a:rPr>
                        <a:t>Hoe weed seedlings on dry days</a:t>
                      </a:r>
                      <a:endParaRPr lang="en-US" sz="1400" b="1" dirty="0">
                        <a:latin typeface="Comic Sans MS" panose="030F0702030302020204" pitchFamily="66" charset="0"/>
                      </a:endParaRPr>
                    </a:p>
                  </a:txBody>
                  <a:tcPr marL="68580" marR="68580" marT="34290" marB="34290"/>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a:blip r:embed="rId2"/>
          <a:stretch>
            <a:fillRect/>
          </a:stretch>
        </p:blipFill>
        <p:spPr>
          <a:xfrm>
            <a:off x="1413510" y="3819526"/>
            <a:ext cx="1101090" cy="793643"/>
          </a:xfrm>
          <a:prstGeom prst="rect">
            <a:avLst/>
          </a:prstGeom>
        </p:spPr>
      </p:pic>
      <p:pic>
        <p:nvPicPr>
          <p:cNvPr id="8" name="Picture 7"/>
          <p:cNvPicPr>
            <a:picLocks noChangeAspect="1"/>
          </p:cNvPicPr>
          <p:nvPr/>
        </p:nvPicPr>
        <p:blipFill>
          <a:blip r:embed="rId3"/>
          <a:stretch>
            <a:fillRect/>
          </a:stretch>
        </p:blipFill>
        <p:spPr>
          <a:xfrm>
            <a:off x="0" y="3819525"/>
            <a:ext cx="1219200" cy="1297614"/>
          </a:xfrm>
          <a:prstGeom prst="rect">
            <a:avLst/>
          </a:prstGeom>
        </p:spPr>
      </p:pic>
    </p:spTree>
    <p:extLst>
      <p:ext uri="{BB962C8B-B14F-4D97-AF65-F5344CB8AC3E}">
        <p14:creationId xmlns:p14="http://schemas.microsoft.com/office/powerpoint/2010/main" val="1792218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4160" y="857251"/>
            <a:ext cx="5711190" cy="914399"/>
          </a:xfrm>
        </p:spPr>
        <p:txBody>
          <a:bodyPr>
            <a:normAutofit fontScale="90000"/>
          </a:bodyPr>
          <a:lstStyle/>
          <a:p>
            <a:r>
              <a:rPr lang="en-US" sz="3675" b="1" dirty="0">
                <a:solidFill>
                  <a:srgbClr val="FF0000"/>
                </a:solidFill>
                <a:latin typeface="Comic Sans MS" panose="030F0702030302020204" pitchFamily="66" charset="0"/>
              </a:rPr>
              <a:t>Winter cabbage</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94820963"/>
              </p:ext>
            </p:extLst>
          </p:nvPr>
        </p:nvGraphicFramePr>
        <p:xfrm>
          <a:off x="0" y="1451372"/>
          <a:ext cx="9144002" cy="5440680"/>
        </p:xfrm>
        <a:graphic>
          <a:graphicData uri="http://schemas.openxmlformats.org/drawingml/2006/table">
            <a:tbl>
              <a:tblPr firstRow="1" bandRow="1">
                <a:tableStyleId>{72833802-FEF1-4C79-8D5D-14CF1EAF98D9}</a:tableStyleId>
              </a:tblPr>
              <a:tblGrid>
                <a:gridCol w="1306286">
                  <a:extLst>
                    <a:ext uri="{9D8B030D-6E8A-4147-A177-3AD203B41FA5}">
                      <a16:colId xmlns:a16="http://schemas.microsoft.com/office/drawing/2014/main" val="20000"/>
                    </a:ext>
                  </a:extLst>
                </a:gridCol>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tblGrid>
              <a:tr h="1165860">
                <a:tc>
                  <a:txBody>
                    <a:bodyPr/>
                    <a:lstStyle/>
                    <a:p>
                      <a:r>
                        <a:rPr lang="en-US" sz="1400" dirty="0">
                          <a:latin typeface="Comic Sans MS" panose="030F0702030302020204" pitchFamily="66" charset="0"/>
                        </a:rPr>
                        <a:t>Sow</a:t>
                      </a:r>
                    </a:p>
                  </a:txBody>
                  <a:tcPr marL="68580" marR="68580" marT="34290" marB="34290"/>
                </a:tc>
                <a:tc>
                  <a:txBody>
                    <a:bodyPr/>
                    <a:lstStyle/>
                    <a:p>
                      <a:r>
                        <a:rPr lang="en-US" sz="1400" dirty="0">
                          <a:latin typeface="Comic Sans MS" panose="030F0702030302020204" pitchFamily="66" charset="0"/>
                        </a:rPr>
                        <a:t>Germinate</a:t>
                      </a:r>
                    </a:p>
                  </a:txBody>
                  <a:tcPr marL="68580" marR="68580" marT="34290" marB="34290"/>
                </a:tc>
                <a:tc>
                  <a:txBody>
                    <a:bodyPr/>
                    <a:lstStyle/>
                    <a:p>
                      <a:r>
                        <a:rPr lang="en-US" sz="1400" dirty="0">
                          <a:latin typeface="Comic Sans MS" panose="030F0702030302020204" pitchFamily="66" charset="0"/>
                        </a:rPr>
                        <a:t>Spacing</a:t>
                      </a:r>
                    </a:p>
                  </a:txBody>
                  <a:tcPr marL="68580" marR="68580" marT="34290" marB="34290"/>
                </a:tc>
                <a:tc>
                  <a:txBody>
                    <a:bodyPr/>
                    <a:lstStyle/>
                    <a:p>
                      <a:r>
                        <a:rPr lang="en-US" sz="1400" dirty="0">
                          <a:latin typeface="Comic Sans MS" panose="030F0702030302020204" pitchFamily="66" charset="0"/>
                        </a:rPr>
                        <a:t>Soil</a:t>
                      </a:r>
                    </a:p>
                  </a:txBody>
                  <a:tcPr marL="68580" marR="68580" marT="34290" marB="34290"/>
                </a:tc>
                <a:tc>
                  <a:txBody>
                    <a:bodyPr/>
                    <a:lstStyle/>
                    <a:p>
                      <a:r>
                        <a:rPr lang="en-US" sz="1400" dirty="0">
                          <a:latin typeface="Comic Sans MS" panose="030F0702030302020204" pitchFamily="66" charset="0"/>
                        </a:rPr>
                        <a:t>Pest/</a:t>
                      </a:r>
                    </a:p>
                    <a:p>
                      <a:r>
                        <a:rPr lang="en-US" sz="1400" dirty="0">
                          <a:latin typeface="Comic Sans MS" panose="030F0702030302020204" pitchFamily="66" charset="0"/>
                        </a:rPr>
                        <a:t>disease</a:t>
                      </a:r>
                    </a:p>
                    <a:p>
                      <a:endParaRPr lang="en-US" sz="1400" dirty="0">
                        <a:latin typeface="Comic Sans MS" panose="030F0702030302020204" pitchFamily="66" charset="0"/>
                      </a:endParaRPr>
                    </a:p>
                  </a:txBody>
                  <a:tcPr marL="68580" marR="68580" marT="34290" marB="34290"/>
                </a:tc>
                <a:tc>
                  <a:txBody>
                    <a:bodyPr/>
                    <a:lstStyle/>
                    <a:p>
                      <a:r>
                        <a:rPr lang="en-US" sz="1400" dirty="0">
                          <a:latin typeface="Comic Sans MS" panose="030F0702030302020204" pitchFamily="66" charset="0"/>
                        </a:rPr>
                        <a:t>Pest</a:t>
                      </a:r>
                      <a:r>
                        <a:rPr lang="en-US" sz="1400" baseline="0" dirty="0">
                          <a:latin typeface="Comic Sans MS" panose="030F0702030302020204" pitchFamily="66" charset="0"/>
                        </a:rPr>
                        <a:t> control</a:t>
                      </a:r>
                    </a:p>
                    <a:p>
                      <a:r>
                        <a:rPr lang="en-US" sz="1400" baseline="0" dirty="0">
                          <a:latin typeface="Comic Sans MS" panose="030F0702030302020204" pitchFamily="66" charset="0"/>
                        </a:rPr>
                        <a:t>Disease control</a:t>
                      </a:r>
                      <a:endParaRPr lang="en-US" sz="1400" dirty="0">
                        <a:latin typeface="Comic Sans MS" panose="030F0702030302020204" pitchFamily="66" charset="0"/>
                      </a:endParaRPr>
                    </a:p>
                    <a:p>
                      <a:endParaRPr lang="en-US" sz="1400" dirty="0">
                        <a:latin typeface="Comic Sans MS" panose="030F0702030302020204" pitchFamily="66" charset="0"/>
                      </a:endParaRPr>
                    </a:p>
                  </a:txBody>
                  <a:tcPr marL="68580" marR="68580" marT="34290" marB="34290"/>
                </a:tc>
                <a:tc>
                  <a:txBody>
                    <a:bodyPr/>
                    <a:lstStyle/>
                    <a:p>
                      <a:r>
                        <a:rPr lang="en-US" sz="1400" dirty="0">
                          <a:latin typeface="Comic Sans MS" panose="030F0702030302020204" pitchFamily="66" charset="0"/>
                        </a:rPr>
                        <a:t>Maintenance</a:t>
                      </a:r>
                    </a:p>
                  </a:txBody>
                  <a:tcPr marL="68580" marR="68580" marT="34290" marB="34290"/>
                </a:tc>
                <a:extLst>
                  <a:ext uri="{0D108BD9-81ED-4DB2-BD59-A6C34878D82A}">
                    <a16:rowId xmlns:a16="http://schemas.microsoft.com/office/drawing/2014/main" val="10000"/>
                  </a:ext>
                </a:extLst>
              </a:tr>
              <a:tr h="3177540">
                <a:tc>
                  <a:txBody>
                    <a:bodyPr/>
                    <a:lstStyle/>
                    <a:p>
                      <a:r>
                        <a:rPr lang="en-US" sz="1400" b="1" dirty="0">
                          <a:latin typeface="Comic Sans MS" panose="030F0702030302020204" pitchFamily="66" charset="0"/>
                        </a:rPr>
                        <a:t>For use early</a:t>
                      </a:r>
                      <a:r>
                        <a:rPr lang="en-US" sz="1400" b="1" baseline="0" dirty="0">
                          <a:latin typeface="Comic Sans MS" panose="030F0702030302020204" pitchFamily="66" charset="0"/>
                        </a:rPr>
                        <a:t> autumn to mid winter sow m</a:t>
                      </a:r>
                      <a:r>
                        <a:rPr lang="en-US" sz="1400" b="1" dirty="0">
                          <a:latin typeface="Comic Sans MS" panose="030F0702030302020204" pitchFamily="66" charset="0"/>
                        </a:rPr>
                        <a:t>id</a:t>
                      </a:r>
                      <a:r>
                        <a:rPr lang="en-US" sz="1400" b="1" baseline="0" dirty="0">
                          <a:latin typeface="Comic Sans MS" panose="030F0702030302020204" pitchFamily="66" charset="0"/>
                        </a:rPr>
                        <a:t> to late spring</a:t>
                      </a:r>
                      <a:endParaRPr lang="en-US" sz="1400" b="1" dirty="0">
                        <a:latin typeface="Comic Sans MS" panose="030F0702030302020204" pitchFamily="66" charset="0"/>
                      </a:endParaRPr>
                    </a:p>
                    <a:p>
                      <a:endParaRPr lang="en-US" sz="1400" b="1" dirty="0">
                        <a:latin typeface="Comic Sans MS" panose="030F0702030302020204" pitchFamily="66" charset="0"/>
                      </a:endParaRPr>
                    </a:p>
                    <a:p>
                      <a:r>
                        <a:rPr lang="en-US" sz="1400" b="1" dirty="0">
                          <a:latin typeface="Comic Sans MS" panose="030F0702030302020204" pitchFamily="66" charset="0"/>
                        </a:rPr>
                        <a:t>Dutch</a:t>
                      </a:r>
                      <a:r>
                        <a:rPr lang="en-US" sz="1400" b="1" baseline="0" dirty="0">
                          <a:latin typeface="Comic Sans MS" panose="030F0702030302020204" pitchFamily="66" charset="0"/>
                        </a:rPr>
                        <a:t> winter white cabbage</a:t>
                      </a:r>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7-12 days</a:t>
                      </a:r>
                    </a:p>
                    <a:p>
                      <a:r>
                        <a:rPr lang="en-US" sz="1400" b="1" dirty="0">
                          <a:latin typeface="Comic Sans MS" panose="030F0702030302020204" pitchFamily="66" charset="0"/>
                        </a:rPr>
                        <a:t>115 days to harvest</a:t>
                      </a:r>
                    </a:p>
                  </a:txBody>
                  <a:tcPr marL="68580" marR="68580" marT="34290" marB="34290"/>
                </a:tc>
                <a:tc>
                  <a:txBody>
                    <a:bodyPr/>
                    <a:lstStyle/>
                    <a:p>
                      <a:r>
                        <a:rPr lang="en-US" sz="1400" b="1" dirty="0">
                          <a:latin typeface="Comic Sans MS" panose="030F0702030302020204" pitchFamily="66" charset="0"/>
                        </a:rPr>
                        <a:t>2cm deep</a:t>
                      </a:r>
                    </a:p>
                    <a:p>
                      <a:r>
                        <a:rPr lang="en-US" sz="1400" b="1" dirty="0">
                          <a:latin typeface="Comic Sans MS" panose="030F0702030302020204" pitchFamily="66" charset="0"/>
                        </a:rPr>
                        <a:t>45cm apart</a:t>
                      </a:r>
                    </a:p>
                    <a:p>
                      <a:r>
                        <a:rPr lang="en-US" sz="1400" b="1" dirty="0">
                          <a:latin typeface="Comic Sans MS" panose="030F0702030302020204" pitchFamily="66" charset="0"/>
                        </a:rPr>
                        <a:t>Rows 30cm apart</a:t>
                      </a:r>
                    </a:p>
                    <a:p>
                      <a:endParaRPr lang="en-US" sz="1400" b="1" dirty="0">
                        <a:latin typeface="Comic Sans MS" panose="030F0702030302020204" pitchFamily="66" charset="0"/>
                      </a:endParaRPr>
                    </a:p>
                  </a:txBody>
                  <a:tcPr marL="68580" marR="68580" marT="34290" marB="34290"/>
                </a:tc>
                <a:tc>
                  <a:txBody>
                    <a:bodyPr/>
                    <a:lstStyle/>
                    <a:p>
                      <a:r>
                        <a:rPr lang="en-US" sz="1200" b="1" dirty="0">
                          <a:latin typeface="Comic Sans MS" panose="030F0702030302020204" pitchFamily="66" charset="0"/>
                        </a:rPr>
                        <a:t>Well consolidated firm soil before planting if necessary</a:t>
                      </a:r>
                    </a:p>
                    <a:p>
                      <a:r>
                        <a:rPr lang="en-US" sz="1200" b="1" dirty="0">
                          <a:latin typeface="Comic Sans MS" panose="030F0702030302020204" pitchFamily="66" charset="0"/>
                        </a:rPr>
                        <a:t>6.5-7.5 pH</a:t>
                      </a:r>
                    </a:p>
                    <a:p>
                      <a:r>
                        <a:rPr lang="en-US" sz="1200" b="1" dirty="0">
                          <a:latin typeface="Comic Sans MS" panose="030F0702030302020204" pitchFamily="66" charset="0"/>
                        </a:rPr>
                        <a:t>High humus levels</a:t>
                      </a:r>
                    </a:p>
                    <a:p>
                      <a:r>
                        <a:rPr lang="en-US" sz="1200" b="1" dirty="0">
                          <a:latin typeface="Comic Sans MS" panose="030F0702030302020204" pitchFamily="66" charset="0"/>
                        </a:rPr>
                        <a:t>Fertile but not freshly manured Incorporate</a:t>
                      </a:r>
                      <a:r>
                        <a:rPr lang="en-US" sz="1200" b="1" baseline="0" dirty="0">
                          <a:latin typeface="Comic Sans MS" panose="030F0702030302020204" pitchFamily="66" charset="0"/>
                        </a:rPr>
                        <a:t> base dressing 2 weeks prior to planting</a:t>
                      </a:r>
                    </a:p>
                    <a:p>
                      <a:r>
                        <a:rPr lang="en-US" sz="1200" b="1" baseline="0" dirty="0">
                          <a:latin typeface="Comic Sans MS" panose="030F0702030302020204" pitchFamily="66" charset="0"/>
                        </a:rPr>
                        <a:t>For transplants water the soil well the day before</a:t>
                      </a:r>
                    </a:p>
                    <a:p>
                      <a:r>
                        <a:rPr lang="en-US" sz="1200" b="1" baseline="0" dirty="0">
                          <a:latin typeface="Comic Sans MS" panose="030F0702030302020204" pitchFamily="66" charset="0"/>
                        </a:rPr>
                        <a:t>Transplant when they have 5-6 true leaves.  </a:t>
                      </a:r>
                      <a:endParaRPr lang="en-US" sz="12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Cabbage white butterfly</a:t>
                      </a: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r>
                        <a:rPr lang="en-US" sz="1400" b="1" dirty="0">
                          <a:latin typeface="Comic Sans MS" panose="030F0702030302020204" pitchFamily="66" charset="0"/>
                        </a:rPr>
                        <a:t>Club root disease</a:t>
                      </a:r>
                    </a:p>
                  </a:txBody>
                  <a:tcPr marL="68580" marR="68580" marT="34290" marB="34290"/>
                </a:tc>
                <a:tc>
                  <a:txBody>
                    <a:bodyPr/>
                    <a:lstStyle/>
                    <a:p>
                      <a:r>
                        <a:rPr lang="en-US" sz="1200" b="1" dirty="0">
                          <a:latin typeface="Comic Sans MS" panose="030F0702030302020204" pitchFamily="66" charset="0"/>
                        </a:rPr>
                        <a:t>Protect with netting, pick</a:t>
                      </a:r>
                      <a:r>
                        <a:rPr lang="en-US" sz="1200" b="1" baseline="0" dirty="0">
                          <a:latin typeface="Comic Sans MS" panose="030F0702030302020204" pitchFamily="66" charset="0"/>
                        </a:rPr>
                        <a:t> eggs and caterpillars off by hand</a:t>
                      </a:r>
                    </a:p>
                    <a:p>
                      <a:r>
                        <a:rPr lang="en-US" sz="1200" b="1" baseline="0" dirty="0">
                          <a:latin typeface="Comic Sans MS" panose="030F0702030302020204" pitchFamily="66" charset="0"/>
                        </a:rPr>
                        <a:t>Use biological control – </a:t>
                      </a:r>
                      <a:r>
                        <a:rPr lang="en-US" sz="1200" b="1" i="1" baseline="0" dirty="0">
                          <a:latin typeface="Comic Sans MS" panose="030F0702030302020204" pitchFamily="66" charset="0"/>
                        </a:rPr>
                        <a:t>Bacillus thuringiensis</a:t>
                      </a:r>
                      <a:r>
                        <a:rPr lang="en-US" sz="1200" b="1" baseline="0" dirty="0">
                          <a:latin typeface="Comic Sans MS" panose="030F0702030302020204" pitchFamily="66" charset="0"/>
                        </a:rPr>
                        <a:t> </a:t>
                      </a:r>
                    </a:p>
                    <a:p>
                      <a:endParaRPr lang="en-US" sz="1200" b="1" baseline="0" dirty="0">
                        <a:latin typeface="Comic Sans MS" panose="030F0702030302020204" pitchFamily="66" charset="0"/>
                      </a:endParaRPr>
                    </a:p>
                    <a:p>
                      <a:endParaRPr lang="en-US" sz="1200" b="1" baseline="0" dirty="0">
                        <a:latin typeface="Comic Sans MS" panose="030F0702030302020204" pitchFamily="66" charset="0"/>
                      </a:endParaRPr>
                    </a:p>
                    <a:p>
                      <a:r>
                        <a:rPr lang="en-US" sz="1200" b="1" baseline="0" dirty="0">
                          <a:latin typeface="Comic Sans MS" panose="030F0702030302020204" pitchFamily="66" charset="0"/>
                        </a:rPr>
                        <a:t>Raise pH by adding lime, improve drainage</a:t>
                      </a:r>
                    </a:p>
                    <a:p>
                      <a:r>
                        <a:rPr lang="en-US" sz="1200" b="1" baseline="0" dirty="0">
                          <a:latin typeface="Comic Sans MS" panose="030F0702030302020204" pitchFamily="66" charset="0"/>
                        </a:rPr>
                        <a:t>Crop rotation</a:t>
                      </a:r>
                    </a:p>
                    <a:p>
                      <a:r>
                        <a:rPr lang="en-US" sz="1200" b="1" baseline="0" dirty="0">
                          <a:latin typeface="Comic Sans MS" panose="030F0702030302020204" pitchFamily="66" charset="0"/>
                        </a:rPr>
                        <a:t>Lift disease roots carefully and burn</a:t>
                      </a:r>
                    </a:p>
                    <a:p>
                      <a:r>
                        <a:rPr lang="en-US" sz="1200" b="1" baseline="0" dirty="0">
                          <a:latin typeface="Comic Sans MS" panose="030F0702030302020204" pitchFamily="66" charset="0"/>
                        </a:rPr>
                        <a:t>Use resistant cultivars</a:t>
                      </a:r>
                      <a:endParaRPr lang="en-US" sz="12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Keep weeded until plants</a:t>
                      </a:r>
                      <a:r>
                        <a:rPr lang="en-US" sz="1400" b="1" baseline="0" dirty="0">
                          <a:latin typeface="Comic Sans MS" panose="030F0702030302020204" pitchFamily="66" charset="0"/>
                        </a:rPr>
                        <a:t> are large enough to block out light and smother weeds</a:t>
                      </a:r>
                    </a:p>
                    <a:p>
                      <a:r>
                        <a:rPr lang="en-US" sz="1400" b="1" baseline="0" dirty="0">
                          <a:latin typeface="Comic Sans MS" panose="030F0702030302020204" pitchFamily="66" charset="0"/>
                        </a:rPr>
                        <a:t>Earth up if necessary</a:t>
                      </a:r>
                    </a:p>
                    <a:p>
                      <a:r>
                        <a:rPr lang="en-US" sz="1400" b="1" baseline="0" dirty="0">
                          <a:latin typeface="Comic Sans MS" panose="030F0702030302020204" pitchFamily="66" charset="0"/>
                        </a:rPr>
                        <a:t>Keep firmed in</a:t>
                      </a:r>
                    </a:p>
                    <a:p>
                      <a:r>
                        <a:rPr lang="en-US" sz="1400" b="1" baseline="0" dirty="0">
                          <a:latin typeface="Comic Sans MS" panose="030F0702030302020204" pitchFamily="66" charset="0"/>
                        </a:rPr>
                        <a:t>Water during dry periods</a:t>
                      </a:r>
                    </a:p>
                    <a:p>
                      <a:r>
                        <a:rPr lang="en-US" sz="1400" b="1" baseline="0" dirty="0">
                          <a:latin typeface="Comic Sans MS" panose="030F0702030302020204" pitchFamily="66" charset="0"/>
                        </a:rPr>
                        <a:t>Feed with a high N fertiliser before they get too big</a:t>
                      </a:r>
                      <a:endParaRPr lang="en-US" sz="1400" b="1" dirty="0">
                        <a:latin typeface="Comic Sans MS" panose="030F0702030302020204" pitchFamily="66" charset="0"/>
                      </a:endParaRPr>
                    </a:p>
                  </a:txBody>
                  <a:tcPr marL="68580" marR="68580" marT="34290" marB="34290"/>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a:blip r:embed="rId2"/>
          <a:stretch>
            <a:fillRect/>
          </a:stretch>
        </p:blipFill>
        <p:spPr>
          <a:xfrm>
            <a:off x="1440180" y="3894977"/>
            <a:ext cx="1089660" cy="1089660"/>
          </a:xfrm>
          <a:prstGeom prst="rect">
            <a:avLst/>
          </a:prstGeom>
        </p:spPr>
      </p:pic>
      <p:pic>
        <p:nvPicPr>
          <p:cNvPr id="3" name="Picture 2"/>
          <p:cNvPicPr>
            <a:picLocks noChangeAspect="1"/>
          </p:cNvPicPr>
          <p:nvPr/>
        </p:nvPicPr>
        <p:blipFill>
          <a:blip r:embed="rId3"/>
          <a:stretch>
            <a:fillRect/>
          </a:stretch>
        </p:blipFill>
        <p:spPr>
          <a:xfrm>
            <a:off x="0" y="4157448"/>
            <a:ext cx="827189" cy="827189"/>
          </a:xfrm>
          <a:prstGeom prst="rect">
            <a:avLst/>
          </a:prstGeom>
        </p:spPr>
      </p:pic>
    </p:spTree>
    <p:extLst>
      <p:ext uri="{BB962C8B-B14F-4D97-AF65-F5344CB8AC3E}">
        <p14:creationId xmlns:p14="http://schemas.microsoft.com/office/powerpoint/2010/main" val="1826178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0" y="857251"/>
            <a:ext cx="4857750" cy="914399"/>
          </a:xfrm>
        </p:spPr>
        <p:txBody>
          <a:bodyPr>
            <a:normAutofit fontScale="90000"/>
          </a:bodyPr>
          <a:lstStyle/>
          <a:p>
            <a:r>
              <a:rPr lang="en-US" sz="3675" b="1" dirty="0">
                <a:solidFill>
                  <a:srgbClr val="FF0000"/>
                </a:solidFill>
                <a:latin typeface="Comic Sans MS" panose="030F0702030302020204" pitchFamily="66" charset="0"/>
              </a:rPr>
              <a:t>Carrots</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44047228"/>
              </p:ext>
            </p:extLst>
          </p:nvPr>
        </p:nvGraphicFramePr>
        <p:xfrm>
          <a:off x="0" y="1451372"/>
          <a:ext cx="9144001" cy="5785174"/>
        </p:xfrm>
        <a:graphic>
          <a:graphicData uri="http://schemas.openxmlformats.org/drawingml/2006/table">
            <a:tbl>
              <a:tblPr firstRow="1" bandRow="1">
                <a:tableStyleId>{72833802-FEF1-4C79-8D5D-14CF1EAF98D9}</a:tableStyleId>
              </a:tblPr>
              <a:tblGrid>
                <a:gridCol w="1306286">
                  <a:extLst>
                    <a:ext uri="{9D8B030D-6E8A-4147-A177-3AD203B41FA5}">
                      <a16:colId xmlns:a16="http://schemas.microsoft.com/office/drawing/2014/main" val="20000"/>
                    </a:ext>
                  </a:extLst>
                </a:gridCol>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144634">
                  <a:extLst>
                    <a:ext uri="{9D8B030D-6E8A-4147-A177-3AD203B41FA5}">
                      <a16:colId xmlns:a16="http://schemas.microsoft.com/office/drawing/2014/main" val="20003"/>
                    </a:ext>
                  </a:extLst>
                </a:gridCol>
                <a:gridCol w="1188720">
                  <a:extLst>
                    <a:ext uri="{9D8B030D-6E8A-4147-A177-3AD203B41FA5}">
                      <a16:colId xmlns:a16="http://schemas.microsoft.com/office/drawing/2014/main" val="20004"/>
                    </a:ext>
                  </a:extLst>
                </a:gridCol>
                <a:gridCol w="1440180">
                  <a:extLst>
                    <a:ext uri="{9D8B030D-6E8A-4147-A177-3AD203B41FA5}">
                      <a16:colId xmlns:a16="http://schemas.microsoft.com/office/drawing/2014/main" val="20005"/>
                    </a:ext>
                  </a:extLst>
                </a:gridCol>
                <a:gridCol w="1451609">
                  <a:extLst>
                    <a:ext uri="{9D8B030D-6E8A-4147-A177-3AD203B41FA5}">
                      <a16:colId xmlns:a16="http://schemas.microsoft.com/office/drawing/2014/main" val="20006"/>
                    </a:ext>
                  </a:extLst>
                </a:gridCol>
              </a:tblGrid>
              <a:tr h="1236034">
                <a:tc>
                  <a:txBody>
                    <a:bodyPr/>
                    <a:lstStyle/>
                    <a:p>
                      <a:r>
                        <a:rPr lang="en-US" sz="1400" dirty="0">
                          <a:latin typeface="Comic Sans MS" panose="030F0702030302020204" pitchFamily="66" charset="0"/>
                        </a:rPr>
                        <a:t>Sow</a:t>
                      </a:r>
                    </a:p>
                  </a:txBody>
                  <a:tcPr marL="68580" marR="68580" marT="34290" marB="34290"/>
                </a:tc>
                <a:tc>
                  <a:txBody>
                    <a:bodyPr/>
                    <a:lstStyle/>
                    <a:p>
                      <a:r>
                        <a:rPr lang="en-US" sz="1400" dirty="0">
                          <a:latin typeface="Comic Sans MS" panose="030F0702030302020204" pitchFamily="66" charset="0"/>
                        </a:rPr>
                        <a:t>Germinate</a:t>
                      </a:r>
                    </a:p>
                  </a:txBody>
                  <a:tcPr marL="68580" marR="68580" marT="34290" marB="34290"/>
                </a:tc>
                <a:tc>
                  <a:txBody>
                    <a:bodyPr/>
                    <a:lstStyle/>
                    <a:p>
                      <a:r>
                        <a:rPr lang="en-US" sz="1400" dirty="0">
                          <a:latin typeface="Comic Sans MS" panose="030F0702030302020204" pitchFamily="66" charset="0"/>
                        </a:rPr>
                        <a:t>Spacing</a:t>
                      </a:r>
                    </a:p>
                  </a:txBody>
                  <a:tcPr marL="68580" marR="68580" marT="34290" marB="34290"/>
                </a:tc>
                <a:tc>
                  <a:txBody>
                    <a:bodyPr/>
                    <a:lstStyle/>
                    <a:p>
                      <a:r>
                        <a:rPr lang="en-US" sz="1400" dirty="0">
                          <a:latin typeface="Comic Sans MS" panose="030F0702030302020204" pitchFamily="66" charset="0"/>
                        </a:rPr>
                        <a:t>Soil</a:t>
                      </a:r>
                    </a:p>
                  </a:txBody>
                  <a:tcPr marL="68580" marR="68580" marT="34290" marB="34290"/>
                </a:tc>
                <a:tc>
                  <a:txBody>
                    <a:bodyPr/>
                    <a:lstStyle/>
                    <a:p>
                      <a:r>
                        <a:rPr lang="en-US" sz="1400" dirty="0">
                          <a:latin typeface="Comic Sans MS" panose="030F0702030302020204" pitchFamily="66" charset="0"/>
                        </a:rPr>
                        <a:t>Pest/</a:t>
                      </a:r>
                    </a:p>
                    <a:p>
                      <a:r>
                        <a:rPr lang="en-US" sz="1400" dirty="0">
                          <a:latin typeface="Comic Sans MS" panose="030F0702030302020204" pitchFamily="66" charset="0"/>
                        </a:rPr>
                        <a:t>disease</a:t>
                      </a:r>
                    </a:p>
                    <a:p>
                      <a:endParaRPr lang="en-US" sz="1400" dirty="0">
                        <a:latin typeface="Comic Sans MS" panose="030F0702030302020204" pitchFamily="66" charset="0"/>
                      </a:endParaRPr>
                    </a:p>
                  </a:txBody>
                  <a:tcPr marL="68580" marR="68580" marT="34290" marB="34290"/>
                </a:tc>
                <a:tc>
                  <a:txBody>
                    <a:bodyPr/>
                    <a:lstStyle/>
                    <a:p>
                      <a:r>
                        <a:rPr lang="en-US" sz="1400" dirty="0">
                          <a:latin typeface="Comic Sans MS" panose="030F0702030302020204" pitchFamily="66" charset="0"/>
                        </a:rPr>
                        <a:t>Pest</a:t>
                      </a:r>
                      <a:r>
                        <a:rPr lang="en-US" sz="1400" baseline="0" dirty="0">
                          <a:latin typeface="Comic Sans MS" panose="030F0702030302020204" pitchFamily="66" charset="0"/>
                        </a:rPr>
                        <a:t> control</a:t>
                      </a:r>
                    </a:p>
                    <a:p>
                      <a:r>
                        <a:rPr lang="en-US" sz="1400" baseline="0" dirty="0">
                          <a:latin typeface="Comic Sans MS" panose="030F0702030302020204" pitchFamily="66" charset="0"/>
                        </a:rPr>
                        <a:t>Disease control</a:t>
                      </a:r>
                      <a:endParaRPr lang="en-US" sz="1400" dirty="0">
                        <a:latin typeface="Comic Sans MS" panose="030F0702030302020204" pitchFamily="66" charset="0"/>
                      </a:endParaRPr>
                    </a:p>
                    <a:p>
                      <a:endParaRPr lang="en-US" sz="1400" dirty="0">
                        <a:latin typeface="Comic Sans MS" panose="030F0702030302020204" pitchFamily="66" charset="0"/>
                      </a:endParaRPr>
                    </a:p>
                  </a:txBody>
                  <a:tcPr marL="68580" marR="68580" marT="34290" marB="34290"/>
                </a:tc>
                <a:tc>
                  <a:txBody>
                    <a:bodyPr/>
                    <a:lstStyle/>
                    <a:p>
                      <a:r>
                        <a:rPr lang="en-US" sz="1400" dirty="0">
                          <a:latin typeface="Comic Sans MS" panose="030F0702030302020204" pitchFamily="66" charset="0"/>
                        </a:rPr>
                        <a:t>Maintenance</a:t>
                      </a:r>
                    </a:p>
                  </a:txBody>
                  <a:tcPr marL="68580" marR="68580" marT="34290" marB="34290"/>
                </a:tc>
                <a:extLst>
                  <a:ext uri="{0D108BD9-81ED-4DB2-BD59-A6C34878D82A}">
                    <a16:rowId xmlns:a16="http://schemas.microsoft.com/office/drawing/2014/main" val="10000"/>
                  </a:ext>
                </a:extLst>
              </a:tr>
              <a:tr h="3313344">
                <a:tc>
                  <a:txBody>
                    <a:bodyPr/>
                    <a:lstStyle/>
                    <a:p>
                      <a:r>
                        <a:rPr lang="en-US" sz="1400" b="1" dirty="0" err="1">
                          <a:latin typeface="Comic Sans MS" panose="030F0702030302020204" pitchFamily="66" charset="0"/>
                        </a:rPr>
                        <a:t>Maincrop</a:t>
                      </a:r>
                      <a:r>
                        <a:rPr lang="en-US" sz="1400" b="1" dirty="0">
                          <a:latin typeface="Comic Sans MS" panose="030F0702030302020204" pitchFamily="66" charset="0"/>
                        </a:rPr>
                        <a:t> matures after 16 weeks ‘Autumn King’.</a:t>
                      </a:r>
                    </a:p>
                    <a:p>
                      <a:r>
                        <a:rPr lang="en-US" sz="1400" b="1" dirty="0">
                          <a:latin typeface="Comic Sans MS" panose="030F0702030302020204" pitchFamily="66" charset="0"/>
                        </a:rPr>
                        <a:t> Earlies</a:t>
                      </a:r>
                      <a:r>
                        <a:rPr lang="en-US" sz="1400" b="1" baseline="0" dirty="0">
                          <a:latin typeface="Comic Sans MS" panose="030F0702030302020204" pitchFamily="66" charset="0"/>
                        </a:rPr>
                        <a:t> mature after 12 weeks ‘ Early Nantes 2’</a:t>
                      </a:r>
                    </a:p>
                    <a:p>
                      <a:r>
                        <a:rPr lang="en-US" sz="1400" b="1" dirty="0">
                          <a:latin typeface="Comic Sans MS" panose="030F0702030302020204" pitchFamily="66" charset="0"/>
                        </a:rPr>
                        <a:t>For summer supply sow in succession from  early spring until mid-summer</a:t>
                      </a:r>
                    </a:p>
                  </a:txBody>
                  <a:tcPr marL="68580" marR="68580" marT="34290" marB="34290"/>
                </a:tc>
                <a:tc>
                  <a:txBody>
                    <a:bodyPr/>
                    <a:lstStyle/>
                    <a:p>
                      <a:r>
                        <a:rPr lang="en-US" sz="1400" b="1" dirty="0">
                          <a:latin typeface="Comic Sans MS" panose="030F0702030302020204" pitchFamily="66" charset="0"/>
                        </a:rPr>
                        <a:t>After 17 days</a:t>
                      </a:r>
                    </a:p>
                    <a:p>
                      <a:r>
                        <a:rPr lang="en-US" sz="1400" b="1" dirty="0">
                          <a:latin typeface="Comic Sans MS" panose="030F0702030302020204" pitchFamily="66" charset="0"/>
                        </a:rPr>
                        <a:t>Temp 5-10°C</a:t>
                      </a:r>
                    </a:p>
                  </a:txBody>
                  <a:tcPr marL="68580" marR="68580" marT="34290" marB="34290"/>
                </a:tc>
                <a:tc>
                  <a:txBody>
                    <a:bodyPr/>
                    <a:lstStyle/>
                    <a:p>
                      <a:r>
                        <a:rPr lang="en-US" sz="1400" b="1" dirty="0">
                          <a:latin typeface="Comic Sans MS" panose="030F0702030302020204" pitchFamily="66" charset="0"/>
                        </a:rPr>
                        <a:t>Thin</a:t>
                      </a:r>
                      <a:r>
                        <a:rPr lang="en-US" sz="1400" b="1" baseline="0" dirty="0">
                          <a:latin typeface="Comic Sans MS" panose="030F0702030302020204" pitchFamily="66" charset="0"/>
                        </a:rPr>
                        <a:t> in stages until plants are 5cm apart, </a:t>
                      </a:r>
                      <a:r>
                        <a:rPr lang="en-US" sz="1400" b="1" dirty="0">
                          <a:latin typeface="Comic Sans MS" panose="030F0702030302020204" pitchFamily="66" charset="0"/>
                        </a:rPr>
                        <a:t>drills 15cm apart for medium sized carrots</a:t>
                      </a:r>
                    </a:p>
                  </a:txBody>
                  <a:tcPr marL="68580" marR="68580" marT="34290" marB="34290"/>
                </a:tc>
                <a:tc>
                  <a:txBody>
                    <a:bodyPr/>
                    <a:lstStyle/>
                    <a:p>
                      <a:r>
                        <a:rPr lang="en-US" sz="1400" b="1" dirty="0">
                          <a:latin typeface="Comic Sans MS" panose="030F0702030302020204" pitchFamily="66" charset="0"/>
                        </a:rPr>
                        <a:t>Sheltered site for earlies.</a:t>
                      </a:r>
                      <a:r>
                        <a:rPr lang="en-US" sz="1400" b="1" baseline="0" dirty="0">
                          <a:latin typeface="Comic Sans MS" panose="030F0702030302020204" pitchFamily="66" charset="0"/>
                        </a:rPr>
                        <a:t> Open site for </a:t>
                      </a:r>
                      <a:r>
                        <a:rPr lang="en-US" sz="1400" b="1" baseline="0" dirty="0" err="1">
                          <a:latin typeface="Comic Sans MS" panose="030F0702030302020204" pitchFamily="66" charset="0"/>
                        </a:rPr>
                        <a:t>maincrop</a:t>
                      </a:r>
                      <a:endParaRPr lang="en-US" sz="1400" b="1" baseline="0" dirty="0">
                        <a:latin typeface="Comic Sans MS" panose="030F0702030302020204" pitchFamily="66" charset="0"/>
                      </a:endParaRPr>
                    </a:p>
                    <a:p>
                      <a:r>
                        <a:rPr lang="en-US" sz="1400" b="1" baseline="0" dirty="0">
                          <a:latin typeface="Comic Sans MS" panose="030F0702030302020204" pitchFamily="66" charset="0"/>
                        </a:rPr>
                        <a:t>Light, deep, fertile, stone free, well-drained soil.</a:t>
                      </a:r>
                    </a:p>
                    <a:p>
                      <a:r>
                        <a:rPr lang="en-US" sz="1400" b="1" baseline="0" dirty="0">
                          <a:latin typeface="Comic Sans MS" panose="030F0702030302020204" pitchFamily="66" charset="0"/>
                        </a:rPr>
                        <a:t>Weed-free ground.</a:t>
                      </a:r>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Carrot fly</a:t>
                      </a: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r>
                        <a:rPr lang="en-US" sz="1400" b="1" dirty="0">
                          <a:latin typeface="Comic Sans MS" panose="030F0702030302020204" pitchFamily="66" charset="0"/>
                        </a:rPr>
                        <a:t>Violet root rot</a:t>
                      </a:r>
                    </a:p>
                  </a:txBody>
                  <a:tcPr marL="68580" marR="68580" marT="34290" marB="34290"/>
                </a:tc>
                <a:tc>
                  <a:txBody>
                    <a:bodyPr/>
                    <a:lstStyle/>
                    <a:p>
                      <a:r>
                        <a:rPr lang="en-US" sz="1200" b="1" dirty="0">
                          <a:latin typeface="Comic Sans MS" panose="030F0702030302020204" pitchFamily="66" charset="0"/>
                        </a:rPr>
                        <a:t>Barrier net 60cm high</a:t>
                      </a:r>
                    </a:p>
                    <a:p>
                      <a:r>
                        <a:rPr lang="en-US" sz="1200" b="1" dirty="0">
                          <a:latin typeface="Comic Sans MS" panose="030F0702030302020204" pitchFamily="66" charset="0"/>
                        </a:rPr>
                        <a:t>Grow in boxes raised off the ground or under fine</a:t>
                      </a:r>
                      <a:r>
                        <a:rPr lang="en-US" sz="1200" b="1" baseline="0" dirty="0">
                          <a:latin typeface="Comic Sans MS" panose="030F0702030302020204" pitchFamily="66" charset="0"/>
                        </a:rPr>
                        <a:t> </a:t>
                      </a:r>
                      <a:r>
                        <a:rPr lang="en-US" sz="1200" b="1" dirty="0">
                          <a:latin typeface="Comic Sans MS" panose="030F0702030302020204" pitchFamily="66" charset="0"/>
                        </a:rPr>
                        <a:t>nets/ cloches. Sow thinly.</a:t>
                      </a:r>
                      <a:r>
                        <a:rPr lang="en-US" sz="1200" b="1" baseline="0" dirty="0">
                          <a:latin typeface="Comic Sans MS" panose="030F0702030302020204" pitchFamily="66" charset="0"/>
                        </a:rPr>
                        <a:t> Sow early spring or early summer to avoid worst attacks. Use resistant cultivars</a:t>
                      </a:r>
                    </a:p>
                    <a:p>
                      <a:endParaRPr lang="en-US" sz="1200" b="1" baseline="0" dirty="0">
                        <a:latin typeface="Comic Sans MS" panose="030F0702030302020204" pitchFamily="66" charset="0"/>
                      </a:endParaRPr>
                    </a:p>
                    <a:p>
                      <a:r>
                        <a:rPr lang="en-US" sz="1200" b="1" baseline="0" dirty="0">
                          <a:latin typeface="Comic Sans MS" panose="030F0702030302020204" pitchFamily="66" charset="0"/>
                        </a:rPr>
                        <a:t>Avoid growing in wet, acidic soil, improve drainage.</a:t>
                      </a:r>
                    </a:p>
                    <a:p>
                      <a:r>
                        <a:rPr lang="en-US" sz="1200" b="1" baseline="0" dirty="0">
                          <a:latin typeface="Comic Sans MS" panose="030F0702030302020204" pitchFamily="66" charset="0"/>
                        </a:rPr>
                        <a:t>Crop rotation</a:t>
                      </a:r>
                      <a:endParaRPr lang="en-US" sz="12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Water only to keep soil damp</a:t>
                      </a:r>
                      <a:r>
                        <a:rPr lang="en-US" sz="1400" b="1" baseline="0" dirty="0">
                          <a:latin typeface="Comic Sans MS" panose="030F0702030302020204" pitchFamily="66" charset="0"/>
                        </a:rPr>
                        <a:t>, avoid excessive irrigation.</a:t>
                      </a:r>
                    </a:p>
                    <a:p>
                      <a:r>
                        <a:rPr lang="en-US" sz="1400" b="1" baseline="0" dirty="0">
                          <a:latin typeface="Comic Sans MS" panose="030F0702030302020204" pitchFamily="66" charset="0"/>
                        </a:rPr>
                        <a:t>Mulch to retain moisture</a:t>
                      </a:r>
                    </a:p>
                    <a:p>
                      <a:r>
                        <a:rPr lang="en-US" sz="1400" b="1" baseline="0" dirty="0">
                          <a:latin typeface="Comic Sans MS" panose="030F0702030302020204" pitchFamily="66" charset="0"/>
                        </a:rPr>
                        <a:t>Careful weeding to avoid competition Remove </a:t>
                      </a:r>
                      <a:r>
                        <a:rPr lang="en-US" sz="1400" b="1" baseline="0" dirty="0" err="1">
                          <a:latin typeface="Comic Sans MS" panose="030F0702030302020204" pitchFamily="66" charset="0"/>
                        </a:rPr>
                        <a:t>thinnings</a:t>
                      </a:r>
                      <a:r>
                        <a:rPr lang="en-US" sz="1400" b="1" baseline="0" dirty="0">
                          <a:latin typeface="Comic Sans MS" panose="030F0702030302020204" pitchFamily="66" charset="0"/>
                        </a:rPr>
                        <a:t> carefully to avoid attracting carrot fly and so as not to disturb other roots</a:t>
                      </a:r>
                      <a:endParaRPr lang="en-US" sz="1400" b="1" dirty="0">
                        <a:latin typeface="Comic Sans MS" panose="030F0702030302020204" pitchFamily="66" charset="0"/>
                      </a:endParaRPr>
                    </a:p>
                  </a:txBody>
                  <a:tcPr marL="68580" marR="68580" marT="34290" marB="3429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33544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4160" y="857251"/>
            <a:ext cx="5711190" cy="914399"/>
          </a:xfrm>
        </p:spPr>
        <p:txBody>
          <a:bodyPr>
            <a:normAutofit fontScale="90000"/>
          </a:bodyPr>
          <a:lstStyle/>
          <a:p>
            <a:r>
              <a:rPr lang="en-US" sz="3675" b="1" dirty="0">
                <a:solidFill>
                  <a:srgbClr val="FF0000"/>
                </a:solidFill>
                <a:latin typeface="Comic Sans MS" panose="030F0702030302020204" pitchFamily="66" charset="0"/>
              </a:rPr>
              <a:t>Brussels sprouts</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64927012"/>
              </p:ext>
            </p:extLst>
          </p:nvPr>
        </p:nvGraphicFramePr>
        <p:xfrm>
          <a:off x="0" y="1451372"/>
          <a:ext cx="9144000" cy="5989320"/>
        </p:xfrm>
        <a:graphic>
          <a:graphicData uri="http://schemas.openxmlformats.org/drawingml/2006/table">
            <a:tbl>
              <a:tblPr firstRow="1" bandRow="1">
                <a:tableStyleId>{72833802-FEF1-4C79-8D5D-14CF1EAF98D9}</a:tableStyleId>
              </a:tblPr>
              <a:tblGrid>
                <a:gridCol w="1306286">
                  <a:extLst>
                    <a:ext uri="{9D8B030D-6E8A-4147-A177-3AD203B41FA5}">
                      <a16:colId xmlns:a16="http://schemas.microsoft.com/office/drawing/2014/main" val="20000"/>
                    </a:ext>
                  </a:extLst>
                </a:gridCol>
                <a:gridCol w="1196885">
                  <a:extLst>
                    <a:ext uri="{9D8B030D-6E8A-4147-A177-3AD203B41FA5}">
                      <a16:colId xmlns:a16="http://schemas.microsoft.com/office/drawing/2014/main" val="20001"/>
                    </a:ext>
                  </a:extLst>
                </a:gridCol>
                <a:gridCol w="1268730">
                  <a:extLst>
                    <a:ext uri="{9D8B030D-6E8A-4147-A177-3AD203B41FA5}">
                      <a16:colId xmlns:a16="http://schemas.microsoft.com/office/drawing/2014/main" val="20002"/>
                    </a:ext>
                  </a:extLst>
                </a:gridCol>
                <a:gridCol w="1337310">
                  <a:extLst>
                    <a:ext uri="{9D8B030D-6E8A-4147-A177-3AD203B41FA5}">
                      <a16:colId xmlns:a16="http://schemas.microsoft.com/office/drawing/2014/main" val="20003"/>
                    </a:ext>
                  </a:extLst>
                </a:gridCol>
                <a:gridCol w="1280160">
                  <a:extLst>
                    <a:ext uri="{9D8B030D-6E8A-4147-A177-3AD203B41FA5}">
                      <a16:colId xmlns:a16="http://schemas.microsoft.com/office/drawing/2014/main" val="20004"/>
                    </a:ext>
                  </a:extLst>
                </a:gridCol>
                <a:gridCol w="1314450">
                  <a:extLst>
                    <a:ext uri="{9D8B030D-6E8A-4147-A177-3AD203B41FA5}">
                      <a16:colId xmlns:a16="http://schemas.microsoft.com/office/drawing/2014/main" val="20005"/>
                    </a:ext>
                  </a:extLst>
                </a:gridCol>
                <a:gridCol w="1440179">
                  <a:extLst>
                    <a:ext uri="{9D8B030D-6E8A-4147-A177-3AD203B41FA5}">
                      <a16:colId xmlns:a16="http://schemas.microsoft.com/office/drawing/2014/main" val="20006"/>
                    </a:ext>
                  </a:extLst>
                </a:gridCol>
              </a:tblGrid>
              <a:tr h="1165860">
                <a:tc>
                  <a:txBody>
                    <a:bodyPr/>
                    <a:lstStyle/>
                    <a:p>
                      <a:r>
                        <a:rPr lang="en-US" sz="1800" dirty="0">
                          <a:latin typeface="Comic Sans MS" panose="030F0702030302020204" pitchFamily="66" charset="0"/>
                        </a:rPr>
                        <a:t>Sow</a:t>
                      </a:r>
                    </a:p>
                  </a:txBody>
                  <a:tcPr marL="68580" marR="68580" marT="34290" marB="34290"/>
                </a:tc>
                <a:tc>
                  <a:txBody>
                    <a:bodyPr/>
                    <a:lstStyle/>
                    <a:p>
                      <a:r>
                        <a:rPr lang="en-US" sz="1800" dirty="0">
                          <a:latin typeface="Comic Sans MS" panose="030F0702030302020204" pitchFamily="66" charset="0"/>
                        </a:rPr>
                        <a:t>Germinate</a:t>
                      </a:r>
                    </a:p>
                  </a:txBody>
                  <a:tcPr marL="68580" marR="68580" marT="34290" marB="34290"/>
                </a:tc>
                <a:tc>
                  <a:txBody>
                    <a:bodyPr/>
                    <a:lstStyle/>
                    <a:p>
                      <a:r>
                        <a:rPr lang="en-US" sz="1800" dirty="0">
                          <a:latin typeface="Comic Sans MS" panose="030F0702030302020204" pitchFamily="66" charset="0"/>
                        </a:rPr>
                        <a:t>Spacing</a:t>
                      </a:r>
                    </a:p>
                  </a:txBody>
                  <a:tcPr marL="68580" marR="68580" marT="34290" marB="34290"/>
                </a:tc>
                <a:tc>
                  <a:txBody>
                    <a:bodyPr/>
                    <a:lstStyle/>
                    <a:p>
                      <a:r>
                        <a:rPr lang="en-US" sz="1800" dirty="0">
                          <a:latin typeface="Comic Sans MS" panose="030F0702030302020204" pitchFamily="66" charset="0"/>
                        </a:rPr>
                        <a:t>Soil</a:t>
                      </a:r>
                    </a:p>
                  </a:txBody>
                  <a:tcPr marL="68580" marR="68580" marT="34290" marB="34290"/>
                </a:tc>
                <a:tc>
                  <a:txBody>
                    <a:bodyPr/>
                    <a:lstStyle/>
                    <a:p>
                      <a:r>
                        <a:rPr lang="en-US" sz="1800" dirty="0">
                          <a:latin typeface="Comic Sans MS" panose="030F0702030302020204" pitchFamily="66" charset="0"/>
                        </a:rPr>
                        <a:t>Pest/</a:t>
                      </a:r>
                    </a:p>
                    <a:p>
                      <a:r>
                        <a:rPr lang="en-US" sz="1800" dirty="0">
                          <a:latin typeface="Comic Sans MS" panose="030F0702030302020204" pitchFamily="66" charset="0"/>
                        </a:rPr>
                        <a:t>disease</a:t>
                      </a:r>
                    </a:p>
                    <a:p>
                      <a:endParaRPr lang="en-US" sz="1800" dirty="0">
                        <a:latin typeface="Comic Sans MS" panose="030F0702030302020204" pitchFamily="66" charset="0"/>
                      </a:endParaRPr>
                    </a:p>
                  </a:txBody>
                  <a:tcPr marL="68580" marR="68580" marT="34290" marB="34290"/>
                </a:tc>
                <a:tc>
                  <a:txBody>
                    <a:bodyPr/>
                    <a:lstStyle/>
                    <a:p>
                      <a:r>
                        <a:rPr lang="en-US" sz="1800" dirty="0">
                          <a:latin typeface="Comic Sans MS" panose="030F0702030302020204" pitchFamily="66" charset="0"/>
                        </a:rPr>
                        <a:t>Pest</a:t>
                      </a:r>
                      <a:r>
                        <a:rPr lang="en-US" sz="1800" baseline="0" dirty="0">
                          <a:latin typeface="Comic Sans MS" panose="030F0702030302020204" pitchFamily="66" charset="0"/>
                        </a:rPr>
                        <a:t> control</a:t>
                      </a:r>
                    </a:p>
                    <a:p>
                      <a:r>
                        <a:rPr lang="en-US" sz="1800" baseline="0" dirty="0">
                          <a:latin typeface="Comic Sans MS" panose="030F0702030302020204" pitchFamily="66" charset="0"/>
                        </a:rPr>
                        <a:t>Disease control</a:t>
                      </a:r>
                      <a:endParaRPr lang="en-US" sz="1800" dirty="0">
                        <a:latin typeface="Comic Sans MS" panose="030F0702030302020204" pitchFamily="66" charset="0"/>
                      </a:endParaRPr>
                    </a:p>
                    <a:p>
                      <a:endParaRPr lang="en-US" sz="1800" dirty="0">
                        <a:latin typeface="Comic Sans MS" panose="030F0702030302020204" pitchFamily="66" charset="0"/>
                      </a:endParaRPr>
                    </a:p>
                  </a:txBody>
                  <a:tcPr marL="68580" marR="68580" marT="34290" marB="34290"/>
                </a:tc>
                <a:tc>
                  <a:txBody>
                    <a:bodyPr/>
                    <a:lstStyle/>
                    <a:p>
                      <a:r>
                        <a:rPr lang="en-US" sz="1800" dirty="0">
                          <a:latin typeface="Comic Sans MS" panose="030F0702030302020204" pitchFamily="66" charset="0"/>
                        </a:rPr>
                        <a:t>Maintenance</a:t>
                      </a:r>
                    </a:p>
                  </a:txBody>
                  <a:tcPr marL="68580" marR="68580" marT="34290" marB="34290"/>
                </a:tc>
                <a:extLst>
                  <a:ext uri="{0D108BD9-81ED-4DB2-BD59-A6C34878D82A}">
                    <a16:rowId xmlns:a16="http://schemas.microsoft.com/office/drawing/2014/main" val="10000"/>
                  </a:ext>
                </a:extLst>
              </a:tr>
              <a:tr h="3566160">
                <a:tc>
                  <a:txBody>
                    <a:bodyPr/>
                    <a:lstStyle/>
                    <a:p>
                      <a:r>
                        <a:rPr lang="en-US" sz="1400" b="1" dirty="0">
                          <a:latin typeface="Comic Sans MS" panose="030F0702030302020204" pitchFamily="66" charset="0"/>
                        </a:rPr>
                        <a:t>Sow in seedbed in open early to mid spring thin to 7.5cm apart and plant out in late spring</a:t>
                      </a:r>
                    </a:p>
                    <a:p>
                      <a:endParaRPr lang="en-US" sz="1400" b="1" dirty="0">
                        <a:latin typeface="Comic Sans MS" panose="030F0702030302020204" pitchFamily="66" charset="0"/>
                      </a:endParaRPr>
                    </a:p>
                    <a:p>
                      <a:r>
                        <a:rPr lang="en-US" sz="1400" b="1" dirty="0">
                          <a:latin typeface="Comic Sans MS" panose="030F0702030302020204" pitchFamily="66" charset="0"/>
                        </a:rPr>
                        <a:t>’Peer </a:t>
                      </a:r>
                      <a:r>
                        <a:rPr lang="en-US" sz="1400" b="1" dirty="0" err="1">
                          <a:latin typeface="Comic Sans MS" panose="030F0702030302020204" pitchFamily="66" charset="0"/>
                        </a:rPr>
                        <a:t>Gynt</a:t>
                      </a:r>
                      <a:r>
                        <a:rPr lang="en-US" sz="1400" b="1" dirty="0">
                          <a:latin typeface="Comic Sans MS" panose="030F0702030302020204" pitchFamily="66" charset="0"/>
                        </a:rPr>
                        <a:t>’ F1</a:t>
                      </a:r>
                    </a:p>
                  </a:txBody>
                  <a:tcPr marL="68580" marR="68580" marT="34290" marB="34290"/>
                </a:tc>
                <a:tc>
                  <a:txBody>
                    <a:bodyPr/>
                    <a:lstStyle/>
                    <a:p>
                      <a:r>
                        <a:rPr lang="en-US" sz="1400" b="1" dirty="0">
                          <a:latin typeface="Comic Sans MS" panose="030F0702030302020204" pitchFamily="66" charset="0"/>
                        </a:rPr>
                        <a:t>7-12 days</a:t>
                      </a:r>
                    </a:p>
                  </a:txBody>
                  <a:tcPr marL="68580" marR="68580" marT="34290" marB="34290"/>
                </a:tc>
                <a:tc>
                  <a:txBody>
                    <a:bodyPr/>
                    <a:lstStyle/>
                    <a:p>
                      <a:r>
                        <a:rPr lang="en-US" sz="1400" b="1" dirty="0">
                          <a:latin typeface="Comic Sans MS" panose="030F0702030302020204" pitchFamily="66" charset="0"/>
                        </a:rPr>
                        <a:t>75-90cm apart</a:t>
                      </a:r>
                    </a:p>
                  </a:txBody>
                  <a:tcPr marL="68580" marR="68580" marT="34290" marB="34290"/>
                </a:tc>
                <a:tc>
                  <a:txBody>
                    <a:bodyPr/>
                    <a:lstStyle/>
                    <a:p>
                      <a:r>
                        <a:rPr lang="en-US" sz="1200" b="1" dirty="0">
                          <a:latin typeface="Comic Sans MS" panose="030F0702030302020204" pitchFamily="66" charset="0"/>
                        </a:rPr>
                        <a:t>Well consolidated firm soil before planting if necessary</a:t>
                      </a:r>
                    </a:p>
                    <a:p>
                      <a:r>
                        <a:rPr lang="en-US" sz="1200" b="1" dirty="0">
                          <a:latin typeface="Comic Sans MS" panose="030F0702030302020204" pitchFamily="66" charset="0"/>
                        </a:rPr>
                        <a:t>6.5-7.5 pH</a:t>
                      </a:r>
                    </a:p>
                    <a:p>
                      <a:r>
                        <a:rPr lang="en-US" sz="1200" b="1" dirty="0">
                          <a:latin typeface="Comic Sans MS" panose="030F0702030302020204" pitchFamily="66" charset="0"/>
                        </a:rPr>
                        <a:t>High humus levels</a:t>
                      </a:r>
                    </a:p>
                    <a:p>
                      <a:r>
                        <a:rPr lang="en-US" sz="1200" b="1" dirty="0">
                          <a:latin typeface="Comic Sans MS" panose="030F0702030302020204" pitchFamily="66" charset="0"/>
                        </a:rPr>
                        <a:t>Fertile but not freshly manured Incorporate</a:t>
                      </a:r>
                      <a:r>
                        <a:rPr lang="en-US" sz="1200" b="1" baseline="0" dirty="0">
                          <a:latin typeface="Comic Sans MS" panose="030F0702030302020204" pitchFamily="66" charset="0"/>
                        </a:rPr>
                        <a:t> base dressing 2 weeks prior to planting</a:t>
                      </a:r>
                    </a:p>
                    <a:p>
                      <a:r>
                        <a:rPr lang="en-US" sz="1200" b="1" baseline="0" dirty="0">
                          <a:latin typeface="Comic Sans MS" panose="030F0702030302020204" pitchFamily="66" charset="0"/>
                        </a:rPr>
                        <a:t>For transplants water the soil well the day before</a:t>
                      </a:r>
                    </a:p>
                    <a:p>
                      <a:r>
                        <a:rPr lang="en-US" sz="1200" b="1" baseline="0" dirty="0">
                          <a:latin typeface="Comic Sans MS" panose="030F0702030302020204" pitchFamily="66" charset="0"/>
                        </a:rPr>
                        <a:t>Transplant when they have 5-6 true leaves.  </a:t>
                      </a:r>
                      <a:endParaRPr lang="en-US" sz="1200" b="1" dirty="0">
                        <a:latin typeface="Comic Sans MS" panose="030F0702030302020204" pitchFamily="66" charset="0"/>
                      </a:endParaRPr>
                    </a:p>
                    <a:p>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As</a:t>
                      </a:r>
                      <a:r>
                        <a:rPr lang="en-US" sz="1400" b="1" baseline="0" dirty="0">
                          <a:latin typeface="Comic Sans MS" panose="030F0702030302020204" pitchFamily="66" charset="0"/>
                        </a:rPr>
                        <a:t> for cabbage</a:t>
                      </a:r>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As for cabbage</a:t>
                      </a:r>
                    </a:p>
                  </a:txBody>
                  <a:tcPr marL="68580" marR="68580" marT="34290" marB="34290"/>
                </a:tc>
                <a:tc>
                  <a:txBody>
                    <a:bodyPr/>
                    <a:lstStyle/>
                    <a:p>
                      <a:r>
                        <a:rPr lang="en-US" sz="1400" b="1" dirty="0">
                          <a:latin typeface="Comic Sans MS" panose="030F0702030302020204" pitchFamily="66" charset="0"/>
                        </a:rPr>
                        <a:t>May need to be staked.</a:t>
                      </a:r>
                    </a:p>
                    <a:p>
                      <a:r>
                        <a:rPr lang="en-US" sz="1400" b="1" dirty="0">
                          <a:latin typeface="Comic Sans MS" panose="030F0702030302020204" pitchFamily="66" charset="0"/>
                        </a:rPr>
                        <a:t>Earth up</a:t>
                      </a:r>
                      <a:r>
                        <a:rPr lang="en-US" sz="1400" b="1" baseline="0" dirty="0">
                          <a:latin typeface="Comic Sans MS" panose="030F0702030302020204" pitchFamily="66" charset="0"/>
                        </a:rPr>
                        <a:t> 1 month after planting for stability</a:t>
                      </a:r>
                      <a:endParaRPr lang="en-US" sz="1400" b="1" dirty="0">
                        <a:latin typeface="Comic Sans MS" panose="030F0702030302020204" pitchFamily="66" charset="0"/>
                      </a:endParaRPr>
                    </a:p>
                    <a:p>
                      <a:r>
                        <a:rPr lang="en-US" sz="1400" b="1" dirty="0">
                          <a:latin typeface="Comic Sans MS" panose="030F0702030302020204" pitchFamily="66" charset="0"/>
                        </a:rPr>
                        <a:t>Remove</a:t>
                      </a:r>
                      <a:r>
                        <a:rPr lang="en-US" sz="1400" b="1" baseline="0" dirty="0">
                          <a:latin typeface="Comic Sans MS" panose="030F0702030302020204" pitchFamily="66" charset="0"/>
                        </a:rPr>
                        <a:t> old dead leaves to improve air circulation. Otherwise as for cabbage.</a:t>
                      </a:r>
                    </a:p>
                    <a:p>
                      <a:r>
                        <a:rPr lang="en-US" sz="1400" b="1" baseline="0" dirty="0">
                          <a:latin typeface="Comic Sans MS" panose="030F0702030302020204" pitchFamily="66" charset="0"/>
                        </a:rPr>
                        <a:t>When harvested remove old stalks to prevent overwintering aphids. </a:t>
                      </a:r>
                    </a:p>
                    <a:p>
                      <a:endParaRPr lang="en-US" sz="1400" b="1" dirty="0">
                        <a:latin typeface="Comic Sans MS" panose="030F0702030302020204" pitchFamily="66" charset="0"/>
                      </a:endParaRPr>
                    </a:p>
                    <a:p>
                      <a:endParaRPr lang="en-US" sz="1400" b="1" dirty="0">
                        <a:latin typeface="Comic Sans MS" panose="030F0702030302020204" pitchFamily="66" charset="0"/>
                      </a:endParaRPr>
                    </a:p>
                  </a:txBody>
                  <a:tcPr marL="68580" marR="68580" marT="34290" marB="34290"/>
                </a:tc>
                <a:extLst>
                  <a:ext uri="{0D108BD9-81ED-4DB2-BD59-A6C34878D82A}">
                    <a16:rowId xmlns:a16="http://schemas.microsoft.com/office/drawing/2014/main" val="10001"/>
                  </a:ext>
                </a:extLst>
              </a:tr>
            </a:tbl>
          </a:graphicData>
        </a:graphic>
      </p:graphicFrame>
      <p:pic>
        <p:nvPicPr>
          <p:cNvPr id="3" name="Picture 2"/>
          <p:cNvPicPr>
            <a:picLocks noChangeAspect="1"/>
          </p:cNvPicPr>
          <p:nvPr/>
        </p:nvPicPr>
        <p:blipFill>
          <a:blip r:embed="rId2"/>
          <a:stretch>
            <a:fillRect/>
          </a:stretch>
        </p:blipFill>
        <p:spPr>
          <a:xfrm>
            <a:off x="103695" y="5449616"/>
            <a:ext cx="1067887" cy="1316355"/>
          </a:xfrm>
          <a:prstGeom prst="rect">
            <a:avLst/>
          </a:prstGeom>
        </p:spPr>
      </p:pic>
    </p:spTree>
    <p:extLst>
      <p:ext uri="{BB962C8B-B14F-4D97-AF65-F5344CB8AC3E}">
        <p14:creationId xmlns:p14="http://schemas.microsoft.com/office/powerpoint/2010/main" val="1601745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1976" y="612154"/>
            <a:ext cx="5269230" cy="914399"/>
          </a:xfrm>
        </p:spPr>
        <p:txBody>
          <a:bodyPr>
            <a:normAutofit fontScale="90000"/>
          </a:bodyPr>
          <a:lstStyle/>
          <a:p>
            <a:r>
              <a:rPr lang="en-US" sz="3675" b="1" dirty="0">
                <a:solidFill>
                  <a:srgbClr val="FF0000"/>
                </a:solidFill>
                <a:latin typeface="Comic Sans MS" panose="030F0702030302020204" pitchFamily="66" charset="0"/>
              </a:rPr>
              <a:t>Courgettes</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25809175"/>
              </p:ext>
            </p:extLst>
          </p:nvPr>
        </p:nvGraphicFramePr>
        <p:xfrm>
          <a:off x="0" y="1451372"/>
          <a:ext cx="9144000" cy="4652306"/>
        </p:xfrm>
        <a:graphic>
          <a:graphicData uri="http://schemas.openxmlformats.org/drawingml/2006/table">
            <a:tbl>
              <a:tblPr firstRow="1" bandRow="1">
                <a:tableStyleId>{72833802-FEF1-4C79-8D5D-14CF1EAF98D9}</a:tableStyleId>
              </a:tblPr>
              <a:tblGrid>
                <a:gridCol w="1306286">
                  <a:extLst>
                    <a:ext uri="{9D8B030D-6E8A-4147-A177-3AD203B41FA5}">
                      <a16:colId xmlns:a16="http://schemas.microsoft.com/office/drawing/2014/main" val="20000"/>
                    </a:ext>
                  </a:extLst>
                </a:gridCol>
                <a:gridCol w="1306286">
                  <a:extLst>
                    <a:ext uri="{9D8B030D-6E8A-4147-A177-3AD203B41FA5}">
                      <a16:colId xmlns:a16="http://schemas.microsoft.com/office/drawing/2014/main" val="20001"/>
                    </a:ext>
                  </a:extLst>
                </a:gridCol>
                <a:gridCol w="1067889">
                  <a:extLst>
                    <a:ext uri="{9D8B030D-6E8A-4147-A177-3AD203B41FA5}">
                      <a16:colId xmlns:a16="http://schemas.microsoft.com/office/drawing/2014/main" val="20002"/>
                    </a:ext>
                  </a:extLst>
                </a:gridCol>
                <a:gridCol w="1394460">
                  <a:extLst>
                    <a:ext uri="{9D8B030D-6E8A-4147-A177-3AD203B41FA5}">
                      <a16:colId xmlns:a16="http://schemas.microsoft.com/office/drawing/2014/main" val="20003"/>
                    </a:ext>
                  </a:extLst>
                </a:gridCol>
                <a:gridCol w="1131570">
                  <a:extLst>
                    <a:ext uri="{9D8B030D-6E8A-4147-A177-3AD203B41FA5}">
                      <a16:colId xmlns:a16="http://schemas.microsoft.com/office/drawing/2014/main" val="20004"/>
                    </a:ext>
                  </a:extLst>
                </a:gridCol>
                <a:gridCol w="1543050">
                  <a:extLst>
                    <a:ext uri="{9D8B030D-6E8A-4147-A177-3AD203B41FA5}">
                      <a16:colId xmlns:a16="http://schemas.microsoft.com/office/drawing/2014/main" val="20005"/>
                    </a:ext>
                  </a:extLst>
                </a:gridCol>
                <a:gridCol w="1394459">
                  <a:extLst>
                    <a:ext uri="{9D8B030D-6E8A-4147-A177-3AD203B41FA5}">
                      <a16:colId xmlns:a16="http://schemas.microsoft.com/office/drawing/2014/main" val="20006"/>
                    </a:ext>
                  </a:extLst>
                </a:gridCol>
              </a:tblGrid>
              <a:tr h="1338962">
                <a:tc>
                  <a:txBody>
                    <a:bodyPr/>
                    <a:lstStyle/>
                    <a:p>
                      <a:r>
                        <a:rPr lang="en-US" sz="1800" b="1" dirty="0">
                          <a:latin typeface="Comic Sans MS" panose="030F0702030302020204" pitchFamily="66" charset="0"/>
                        </a:rPr>
                        <a:t>Sow</a:t>
                      </a:r>
                    </a:p>
                  </a:txBody>
                  <a:tcPr marL="68580" marR="68580" marT="34290" marB="34290"/>
                </a:tc>
                <a:tc>
                  <a:txBody>
                    <a:bodyPr/>
                    <a:lstStyle/>
                    <a:p>
                      <a:r>
                        <a:rPr lang="en-US" sz="1800" b="1" dirty="0">
                          <a:latin typeface="Comic Sans MS" panose="030F0702030302020204" pitchFamily="66" charset="0"/>
                        </a:rPr>
                        <a:t>Germinate</a:t>
                      </a:r>
                    </a:p>
                  </a:txBody>
                  <a:tcPr marL="68580" marR="68580" marT="34290" marB="34290"/>
                </a:tc>
                <a:tc>
                  <a:txBody>
                    <a:bodyPr/>
                    <a:lstStyle/>
                    <a:p>
                      <a:r>
                        <a:rPr lang="en-US" sz="1800" b="1" dirty="0">
                          <a:latin typeface="Comic Sans MS" panose="030F0702030302020204" pitchFamily="66" charset="0"/>
                        </a:rPr>
                        <a:t>Spacing</a:t>
                      </a:r>
                    </a:p>
                  </a:txBody>
                  <a:tcPr marL="68580" marR="68580" marT="34290" marB="34290"/>
                </a:tc>
                <a:tc>
                  <a:txBody>
                    <a:bodyPr/>
                    <a:lstStyle/>
                    <a:p>
                      <a:r>
                        <a:rPr lang="en-US" sz="1800" b="1" dirty="0">
                          <a:latin typeface="Comic Sans MS" panose="030F0702030302020204" pitchFamily="66" charset="0"/>
                        </a:rPr>
                        <a:t>Soil</a:t>
                      </a:r>
                    </a:p>
                  </a:txBody>
                  <a:tcPr marL="68580" marR="68580" marT="34290" marB="34290"/>
                </a:tc>
                <a:tc>
                  <a:txBody>
                    <a:bodyPr/>
                    <a:lstStyle/>
                    <a:p>
                      <a:r>
                        <a:rPr lang="en-US" sz="1800" b="1" dirty="0">
                          <a:latin typeface="Comic Sans MS" panose="030F0702030302020204" pitchFamily="66" charset="0"/>
                        </a:rPr>
                        <a:t>Pest/</a:t>
                      </a:r>
                    </a:p>
                    <a:p>
                      <a:r>
                        <a:rPr lang="en-US" sz="1800" b="1" dirty="0">
                          <a:latin typeface="Comic Sans MS" panose="030F0702030302020204" pitchFamily="66" charset="0"/>
                        </a:rPr>
                        <a:t>disease</a:t>
                      </a:r>
                    </a:p>
                    <a:p>
                      <a:endParaRPr lang="en-US" sz="1800" b="1" dirty="0">
                        <a:latin typeface="Comic Sans MS" panose="030F0702030302020204" pitchFamily="66" charset="0"/>
                      </a:endParaRPr>
                    </a:p>
                  </a:txBody>
                  <a:tcPr marL="68580" marR="68580" marT="34290" marB="34290"/>
                </a:tc>
                <a:tc>
                  <a:txBody>
                    <a:bodyPr/>
                    <a:lstStyle/>
                    <a:p>
                      <a:r>
                        <a:rPr lang="en-US" sz="1800" b="1" dirty="0">
                          <a:latin typeface="Comic Sans MS" panose="030F0702030302020204" pitchFamily="66" charset="0"/>
                        </a:rPr>
                        <a:t>Pest</a:t>
                      </a:r>
                      <a:r>
                        <a:rPr lang="en-US" sz="1800" b="1" baseline="0" dirty="0">
                          <a:latin typeface="Comic Sans MS" panose="030F0702030302020204" pitchFamily="66" charset="0"/>
                        </a:rPr>
                        <a:t> control</a:t>
                      </a:r>
                    </a:p>
                    <a:p>
                      <a:r>
                        <a:rPr lang="en-US" sz="1800" b="1" baseline="0" dirty="0">
                          <a:latin typeface="Comic Sans MS" panose="030F0702030302020204" pitchFamily="66" charset="0"/>
                        </a:rPr>
                        <a:t>Disease control</a:t>
                      </a:r>
                      <a:endParaRPr lang="en-US" sz="1800" b="1" dirty="0">
                        <a:latin typeface="Comic Sans MS" panose="030F0702030302020204" pitchFamily="66" charset="0"/>
                      </a:endParaRPr>
                    </a:p>
                    <a:p>
                      <a:endParaRPr lang="en-US" sz="1800" b="1" dirty="0">
                        <a:latin typeface="Comic Sans MS" panose="030F0702030302020204" pitchFamily="66" charset="0"/>
                      </a:endParaRPr>
                    </a:p>
                  </a:txBody>
                  <a:tcPr marL="68580" marR="68580" marT="34290" marB="34290"/>
                </a:tc>
                <a:tc>
                  <a:txBody>
                    <a:bodyPr/>
                    <a:lstStyle/>
                    <a:p>
                      <a:r>
                        <a:rPr lang="en-US" sz="1800" b="1" dirty="0">
                          <a:latin typeface="Comic Sans MS" panose="030F0702030302020204" pitchFamily="66" charset="0"/>
                        </a:rPr>
                        <a:t>Maintenance</a:t>
                      </a:r>
                    </a:p>
                  </a:txBody>
                  <a:tcPr marL="68580" marR="68580" marT="34290" marB="34290"/>
                </a:tc>
                <a:extLst>
                  <a:ext uri="{0D108BD9-81ED-4DB2-BD59-A6C34878D82A}">
                    <a16:rowId xmlns:a16="http://schemas.microsoft.com/office/drawing/2014/main" val="10000"/>
                  </a:ext>
                </a:extLst>
              </a:tr>
              <a:tr h="3313344">
                <a:tc>
                  <a:txBody>
                    <a:bodyPr/>
                    <a:lstStyle/>
                    <a:p>
                      <a:r>
                        <a:rPr lang="en-US" sz="1400" b="1" dirty="0">
                          <a:latin typeface="Comic Sans MS" panose="030F0702030302020204" pitchFamily="66" charset="0"/>
                        </a:rPr>
                        <a:t>Indoors indoors a month before last frosts expected and harden off</a:t>
                      </a:r>
                    </a:p>
                    <a:p>
                      <a:endParaRPr lang="en-US" sz="1400" b="1" dirty="0">
                        <a:latin typeface="Comic Sans MS" panose="030F0702030302020204" pitchFamily="66" charset="0"/>
                      </a:endParaRPr>
                    </a:p>
                    <a:p>
                      <a:r>
                        <a:rPr lang="en-US" sz="1400" b="1" dirty="0">
                          <a:latin typeface="Comic Sans MS" panose="030F0702030302020204" pitchFamily="66" charset="0"/>
                        </a:rPr>
                        <a:t>‘Defender’ F1</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Comic Sans MS" panose="030F0702030302020204" pitchFamily="66" charset="0"/>
                        </a:rPr>
                        <a:t>Min 13-15°C soil temp.</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Comic Sans MS" panose="030F0702030302020204" pitchFamily="66" charset="0"/>
                        </a:rPr>
                        <a:t>Germinate within </a:t>
                      </a:r>
                      <a:r>
                        <a:rPr lang="en-US" sz="1400" b="1" dirty="0" err="1">
                          <a:latin typeface="Comic Sans MS" panose="030F0702030302020204" pitchFamily="66" charset="0"/>
                        </a:rPr>
                        <a:t>approx</a:t>
                      </a:r>
                      <a:r>
                        <a:rPr lang="en-US" sz="1400" b="1" dirty="0">
                          <a:latin typeface="Comic Sans MS" panose="030F0702030302020204" pitchFamily="66" charset="0"/>
                        </a:rPr>
                        <a:t> 7-10 days</a:t>
                      </a:r>
                    </a:p>
                    <a:p>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90 cm apart</a:t>
                      </a:r>
                    </a:p>
                  </a:txBody>
                  <a:tcPr marL="68580" marR="68580" marT="34290" marB="34290"/>
                </a:tc>
                <a:tc>
                  <a:txBody>
                    <a:bodyPr/>
                    <a:lstStyle/>
                    <a:p>
                      <a:r>
                        <a:rPr lang="en-US" sz="1400" b="1" dirty="0">
                          <a:latin typeface="Comic Sans MS" panose="030F0702030302020204" pitchFamily="66" charset="0"/>
                        </a:rPr>
                        <a:t>Fertile, well-drained humus rich soil in a sunny sheltered</a:t>
                      </a:r>
                      <a:r>
                        <a:rPr lang="en-US" sz="1400" b="1" baseline="0" dirty="0">
                          <a:latin typeface="Comic Sans MS" panose="030F0702030302020204" pitchFamily="66" charset="0"/>
                        </a:rPr>
                        <a:t> site. Very acidic soil must be limed.</a:t>
                      </a:r>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Slugs – particularly in early stages</a:t>
                      </a: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r>
                        <a:rPr lang="en-US" sz="1400" b="1" dirty="0">
                          <a:latin typeface="Comic Sans MS" panose="030F0702030302020204" pitchFamily="66" charset="0"/>
                        </a:rPr>
                        <a:t>Powdery mildew</a:t>
                      </a:r>
                    </a:p>
                  </a:txBody>
                  <a:tcPr marL="68580" marR="68580" marT="34290" marB="34290"/>
                </a:tc>
                <a:tc>
                  <a:txBody>
                    <a:bodyPr/>
                    <a:lstStyle/>
                    <a:p>
                      <a:endParaRPr lang="en-US" sz="1200" b="1" dirty="0">
                        <a:latin typeface="Comic Sans MS" panose="030F0702030302020204" pitchFamily="66" charset="0"/>
                      </a:endParaRPr>
                    </a:p>
                    <a:p>
                      <a:r>
                        <a:rPr lang="en-US" sz="1200" b="1" dirty="0">
                          <a:latin typeface="Comic Sans MS" panose="030F0702030302020204" pitchFamily="66" charset="0"/>
                        </a:rPr>
                        <a:t>Slug</a:t>
                      </a:r>
                      <a:r>
                        <a:rPr lang="en-US" sz="1200" b="1" baseline="0" dirty="0">
                          <a:latin typeface="Comic Sans MS" panose="030F0702030302020204" pitchFamily="66" charset="0"/>
                        </a:rPr>
                        <a:t> pellets – </a:t>
                      </a:r>
                      <a:r>
                        <a:rPr lang="en-US" sz="1200" b="1" baseline="0" dirty="0" err="1">
                          <a:latin typeface="Comic Sans MS" panose="030F0702030302020204" pitchFamily="66" charset="0"/>
                        </a:rPr>
                        <a:t>ferramol</a:t>
                      </a:r>
                      <a:r>
                        <a:rPr lang="en-US" sz="1200" b="1" baseline="0" dirty="0">
                          <a:latin typeface="Comic Sans MS" panose="030F0702030302020204" pitchFamily="66" charset="0"/>
                        </a:rPr>
                        <a:t>.</a:t>
                      </a:r>
                    </a:p>
                    <a:p>
                      <a:r>
                        <a:rPr lang="en-US" sz="1200" b="1" baseline="0" dirty="0">
                          <a:latin typeface="Comic Sans MS" panose="030F0702030302020204" pitchFamily="66" charset="0"/>
                        </a:rPr>
                        <a:t>Biological control –</a:t>
                      </a:r>
                      <a:r>
                        <a:rPr lang="en-US" sz="1200" b="1" baseline="0" dirty="0" err="1">
                          <a:latin typeface="Comic Sans MS" panose="030F0702030302020204" pitchFamily="66" charset="0"/>
                        </a:rPr>
                        <a:t>Nemaslug</a:t>
                      </a:r>
                      <a:r>
                        <a:rPr lang="en-US" sz="1200" b="1" baseline="0" dirty="0">
                          <a:latin typeface="Comic Sans MS" panose="030F0702030302020204" pitchFamily="66" charset="0"/>
                        </a:rPr>
                        <a:t> (</a:t>
                      </a:r>
                      <a:r>
                        <a:rPr lang="en-US" sz="1200" b="1" i="1" baseline="0" dirty="0" err="1">
                          <a:latin typeface="Comic Sans MS" panose="030F0702030302020204" pitchFamily="66" charset="0"/>
                        </a:rPr>
                        <a:t>Phasmarhabditis</a:t>
                      </a:r>
                      <a:r>
                        <a:rPr lang="en-US" sz="1200" b="1" i="1" baseline="0" dirty="0">
                          <a:latin typeface="Comic Sans MS" panose="030F0702030302020204" pitchFamily="66" charset="0"/>
                        </a:rPr>
                        <a:t> </a:t>
                      </a:r>
                      <a:r>
                        <a:rPr lang="en-US" sz="1200" b="1" i="1" baseline="0" dirty="0" err="1">
                          <a:latin typeface="Comic Sans MS" panose="030F0702030302020204" pitchFamily="66" charset="0"/>
                        </a:rPr>
                        <a:t>hermaphrodita</a:t>
                      </a:r>
                      <a:r>
                        <a:rPr lang="en-US" sz="1200" b="1" i="1" baseline="0" dirty="0">
                          <a:latin typeface="Comic Sans MS" panose="030F0702030302020204" pitchFamily="66" charset="0"/>
                        </a:rPr>
                        <a:t>)</a:t>
                      </a:r>
                      <a:endParaRPr lang="en-US" sz="1200" b="1" baseline="0"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r>
                        <a:rPr lang="en-US" sz="1400" b="1" dirty="0">
                          <a:latin typeface="Comic Sans MS" panose="030F0702030302020204" pitchFamily="66" charset="0"/>
                        </a:rPr>
                        <a:t>Prevent roots drying out,</a:t>
                      </a:r>
                    </a:p>
                    <a:p>
                      <a:r>
                        <a:rPr lang="en-US" sz="1400" b="1" dirty="0">
                          <a:latin typeface="Comic Sans MS" panose="030F0702030302020204" pitchFamily="66" charset="0"/>
                        </a:rPr>
                        <a:t>Use resistant cultivars</a:t>
                      </a:r>
                    </a:p>
                  </a:txBody>
                  <a:tcPr marL="68580" marR="68580" marT="34290" marB="34290"/>
                </a:tc>
                <a:tc>
                  <a:txBody>
                    <a:bodyPr/>
                    <a:lstStyle/>
                    <a:p>
                      <a:r>
                        <a:rPr lang="en-US" sz="1400" b="1" dirty="0">
                          <a:latin typeface="Comic Sans MS" panose="030F0702030302020204" pitchFamily="66" charset="0"/>
                        </a:rPr>
                        <a:t>Plant through mulching film or mulch after planting.</a:t>
                      </a:r>
                    </a:p>
                    <a:p>
                      <a:r>
                        <a:rPr lang="en-US" sz="1400" b="1" dirty="0">
                          <a:latin typeface="Comic Sans MS" panose="030F0702030302020204" pitchFamily="66" charset="0"/>
                        </a:rPr>
                        <a:t>Protect from</a:t>
                      </a:r>
                      <a:r>
                        <a:rPr lang="en-US" sz="1400" b="1" baseline="0" dirty="0">
                          <a:latin typeface="Comic Sans MS" panose="030F0702030302020204" pitchFamily="66" charset="0"/>
                        </a:rPr>
                        <a:t> aphids using fine netting.</a:t>
                      </a:r>
                    </a:p>
                    <a:p>
                      <a:r>
                        <a:rPr lang="en-US" sz="1400" b="1" baseline="0" dirty="0">
                          <a:latin typeface="Comic Sans MS" panose="030F0702030302020204" pitchFamily="66" charset="0"/>
                        </a:rPr>
                        <a:t>Apply seaweed based feed once once flowering</a:t>
                      </a:r>
                      <a:endParaRPr lang="en-US" sz="1400" b="1" dirty="0">
                        <a:latin typeface="Comic Sans MS" panose="030F0702030302020204" pitchFamily="66" charset="0"/>
                      </a:endParaRPr>
                    </a:p>
                  </a:txBody>
                  <a:tcPr marL="68580" marR="68580" marT="34290" marB="34290"/>
                </a:tc>
                <a:extLst>
                  <a:ext uri="{0D108BD9-81ED-4DB2-BD59-A6C34878D82A}">
                    <a16:rowId xmlns:a16="http://schemas.microsoft.com/office/drawing/2014/main" val="10001"/>
                  </a:ext>
                </a:extLst>
              </a:tr>
            </a:tbl>
          </a:graphicData>
        </a:graphic>
      </p:graphicFrame>
      <p:pic>
        <p:nvPicPr>
          <p:cNvPr id="3" name="Picture 2"/>
          <p:cNvPicPr>
            <a:picLocks noChangeAspect="1"/>
          </p:cNvPicPr>
          <p:nvPr/>
        </p:nvPicPr>
        <p:blipFill>
          <a:blip r:embed="rId2"/>
          <a:stretch>
            <a:fillRect/>
          </a:stretch>
        </p:blipFill>
        <p:spPr>
          <a:xfrm>
            <a:off x="0" y="4430629"/>
            <a:ext cx="1040130" cy="1040130"/>
          </a:xfrm>
          <a:prstGeom prst="rect">
            <a:avLst/>
          </a:prstGeom>
        </p:spPr>
      </p:pic>
    </p:spTree>
    <p:extLst>
      <p:ext uri="{BB962C8B-B14F-4D97-AF65-F5344CB8AC3E}">
        <p14:creationId xmlns:p14="http://schemas.microsoft.com/office/powerpoint/2010/main" val="1313470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4730" y="-282803"/>
            <a:ext cx="4960620" cy="2054454"/>
          </a:xfrm>
        </p:spPr>
        <p:txBody>
          <a:bodyPr>
            <a:normAutofit/>
          </a:bodyPr>
          <a:lstStyle/>
          <a:p>
            <a:r>
              <a:rPr lang="en-US" sz="3675" b="1" dirty="0">
                <a:solidFill>
                  <a:srgbClr val="FF0000"/>
                </a:solidFill>
                <a:latin typeface="Comic Sans MS" panose="030F0702030302020204" pitchFamily="66" charset="0"/>
              </a:rPr>
              <a:t>Onions</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97638060"/>
              </p:ext>
            </p:extLst>
          </p:nvPr>
        </p:nvGraphicFramePr>
        <p:xfrm>
          <a:off x="0" y="754144"/>
          <a:ext cx="9144000" cy="5833108"/>
        </p:xfrm>
        <a:graphic>
          <a:graphicData uri="http://schemas.openxmlformats.org/drawingml/2006/table">
            <a:tbl>
              <a:tblPr firstRow="1" bandRow="1">
                <a:tableStyleId>{72833802-FEF1-4C79-8D5D-14CF1EAF98D9}</a:tableStyleId>
              </a:tblPr>
              <a:tblGrid>
                <a:gridCol w="1306286">
                  <a:extLst>
                    <a:ext uri="{9D8B030D-6E8A-4147-A177-3AD203B41FA5}">
                      <a16:colId xmlns:a16="http://schemas.microsoft.com/office/drawing/2014/main" val="20000"/>
                    </a:ext>
                  </a:extLst>
                </a:gridCol>
                <a:gridCol w="1208315">
                  <a:extLst>
                    <a:ext uri="{9D8B030D-6E8A-4147-A177-3AD203B41FA5}">
                      <a16:colId xmlns:a16="http://schemas.microsoft.com/office/drawing/2014/main" val="20001"/>
                    </a:ext>
                  </a:extLst>
                </a:gridCol>
                <a:gridCol w="1325880">
                  <a:extLst>
                    <a:ext uri="{9D8B030D-6E8A-4147-A177-3AD203B41FA5}">
                      <a16:colId xmlns:a16="http://schemas.microsoft.com/office/drawing/2014/main" val="20002"/>
                    </a:ext>
                  </a:extLst>
                </a:gridCol>
                <a:gridCol w="1268730">
                  <a:extLst>
                    <a:ext uri="{9D8B030D-6E8A-4147-A177-3AD203B41FA5}">
                      <a16:colId xmlns:a16="http://schemas.microsoft.com/office/drawing/2014/main" val="20003"/>
                    </a:ext>
                  </a:extLst>
                </a:gridCol>
                <a:gridCol w="1245870">
                  <a:extLst>
                    <a:ext uri="{9D8B030D-6E8A-4147-A177-3AD203B41FA5}">
                      <a16:colId xmlns:a16="http://schemas.microsoft.com/office/drawing/2014/main" val="20004"/>
                    </a:ext>
                  </a:extLst>
                </a:gridCol>
                <a:gridCol w="1268730">
                  <a:extLst>
                    <a:ext uri="{9D8B030D-6E8A-4147-A177-3AD203B41FA5}">
                      <a16:colId xmlns:a16="http://schemas.microsoft.com/office/drawing/2014/main" val="20005"/>
                    </a:ext>
                  </a:extLst>
                </a:gridCol>
                <a:gridCol w="1520189">
                  <a:extLst>
                    <a:ext uri="{9D8B030D-6E8A-4147-A177-3AD203B41FA5}">
                      <a16:colId xmlns:a16="http://schemas.microsoft.com/office/drawing/2014/main" val="20006"/>
                    </a:ext>
                  </a:extLst>
                </a:gridCol>
              </a:tblGrid>
              <a:tr h="1635693">
                <a:tc>
                  <a:txBody>
                    <a:bodyPr/>
                    <a:lstStyle/>
                    <a:p>
                      <a:r>
                        <a:rPr lang="en-US" sz="1800" b="1" dirty="0">
                          <a:latin typeface="Comic Sans MS" panose="030F0702030302020204" pitchFamily="66" charset="0"/>
                        </a:rPr>
                        <a:t>Sow</a:t>
                      </a:r>
                    </a:p>
                  </a:txBody>
                  <a:tcPr marL="68580" marR="68580" marT="34290" marB="34290"/>
                </a:tc>
                <a:tc>
                  <a:txBody>
                    <a:bodyPr/>
                    <a:lstStyle/>
                    <a:p>
                      <a:r>
                        <a:rPr lang="en-US" sz="1800" b="1" dirty="0">
                          <a:latin typeface="Comic Sans MS" panose="030F0702030302020204" pitchFamily="66" charset="0"/>
                        </a:rPr>
                        <a:t>Germinate</a:t>
                      </a:r>
                    </a:p>
                  </a:txBody>
                  <a:tcPr marL="68580" marR="68580" marT="34290" marB="34290"/>
                </a:tc>
                <a:tc>
                  <a:txBody>
                    <a:bodyPr/>
                    <a:lstStyle/>
                    <a:p>
                      <a:r>
                        <a:rPr lang="en-US" sz="1800" b="1" dirty="0">
                          <a:latin typeface="Comic Sans MS" panose="030F0702030302020204" pitchFamily="66" charset="0"/>
                        </a:rPr>
                        <a:t>Spacing</a:t>
                      </a:r>
                    </a:p>
                  </a:txBody>
                  <a:tcPr marL="68580" marR="68580" marT="34290" marB="34290"/>
                </a:tc>
                <a:tc>
                  <a:txBody>
                    <a:bodyPr/>
                    <a:lstStyle/>
                    <a:p>
                      <a:r>
                        <a:rPr lang="en-US" sz="1800" b="1" dirty="0">
                          <a:latin typeface="Comic Sans MS" panose="030F0702030302020204" pitchFamily="66" charset="0"/>
                        </a:rPr>
                        <a:t>Soil</a:t>
                      </a:r>
                    </a:p>
                  </a:txBody>
                  <a:tcPr marL="68580" marR="68580" marT="34290" marB="34290"/>
                </a:tc>
                <a:tc>
                  <a:txBody>
                    <a:bodyPr/>
                    <a:lstStyle/>
                    <a:p>
                      <a:r>
                        <a:rPr lang="en-US" sz="1800" b="1" dirty="0">
                          <a:latin typeface="Comic Sans MS" panose="030F0702030302020204" pitchFamily="66" charset="0"/>
                        </a:rPr>
                        <a:t>Pest/</a:t>
                      </a:r>
                    </a:p>
                    <a:p>
                      <a:r>
                        <a:rPr lang="en-US" sz="1800" b="1" dirty="0">
                          <a:latin typeface="Comic Sans MS" panose="030F0702030302020204" pitchFamily="66" charset="0"/>
                        </a:rPr>
                        <a:t>disease</a:t>
                      </a:r>
                    </a:p>
                    <a:p>
                      <a:endParaRPr lang="en-US" sz="1800" b="1" dirty="0">
                        <a:latin typeface="Comic Sans MS" panose="030F0702030302020204" pitchFamily="66" charset="0"/>
                      </a:endParaRPr>
                    </a:p>
                  </a:txBody>
                  <a:tcPr marL="68580" marR="68580" marT="34290" marB="34290"/>
                </a:tc>
                <a:tc>
                  <a:txBody>
                    <a:bodyPr/>
                    <a:lstStyle/>
                    <a:p>
                      <a:r>
                        <a:rPr lang="en-US" sz="1800" b="1" dirty="0">
                          <a:latin typeface="Comic Sans MS" panose="030F0702030302020204" pitchFamily="66" charset="0"/>
                        </a:rPr>
                        <a:t>Pest</a:t>
                      </a:r>
                      <a:r>
                        <a:rPr lang="en-US" sz="1800" b="1" baseline="0" dirty="0">
                          <a:latin typeface="Comic Sans MS" panose="030F0702030302020204" pitchFamily="66" charset="0"/>
                        </a:rPr>
                        <a:t> control</a:t>
                      </a:r>
                    </a:p>
                    <a:p>
                      <a:r>
                        <a:rPr lang="en-US" sz="1800" b="1" baseline="0" dirty="0">
                          <a:latin typeface="Comic Sans MS" panose="030F0702030302020204" pitchFamily="66" charset="0"/>
                        </a:rPr>
                        <a:t>Disease control</a:t>
                      </a:r>
                      <a:endParaRPr lang="en-US" sz="1800" b="1" dirty="0">
                        <a:latin typeface="Comic Sans MS" panose="030F0702030302020204" pitchFamily="66" charset="0"/>
                      </a:endParaRPr>
                    </a:p>
                    <a:p>
                      <a:endParaRPr lang="en-US" sz="1800" b="1" dirty="0">
                        <a:latin typeface="Comic Sans MS" panose="030F0702030302020204" pitchFamily="66" charset="0"/>
                      </a:endParaRPr>
                    </a:p>
                  </a:txBody>
                  <a:tcPr marL="68580" marR="68580" marT="34290" marB="34290"/>
                </a:tc>
                <a:tc>
                  <a:txBody>
                    <a:bodyPr/>
                    <a:lstStyle/>
                    <a:p>
                      <a:r>
                        <a:rPr lang="en-US" sz="1800" b="1" dirty="0">
                          <a:latin typeface="Comic Sans MS" panose="030F0702030302020204" pitchFamily="66" charset="0"/>
                        </a:rPr>
                        <a:t>Maintenance</a:t>
                      </a:r>
                    </a:p>
                  </a:txBody>
                  <a:tcPr marL="68580" marR="68580" marT="34290" marB="34290"/>
                </a:tc>
                <a:extLst>
                  <a:ext uri="{0D108BD9-81ED-4DB2-BD59-A6C34878D82A}">
                    <a16:rowId xmlns:a16="http://schemas.microsoft.com/office/drawing/2014/main" val="10000"/>
                  </a:ext>
                </a:extLst>
              </a:tr>
              <a:tr h="4197415">
                <a:tc>
                  <a:txBody>
                    <a:bodyPr/>
                    <a:lstStyle/>
                    <a:p>
                      <a:r>
                        <a:rPr lang="en-US" sz="1400" b="1" dirty="0">
                          <a:latin typeface="Comic Sans MS" panose="030F0702030302020204" pitchFamily="66" charset="0"/>
                        </a:rPr>
                        <a:t>Sow small firm untreated sets from autumn to mid spring when soil is workable. Push sets gently into soil so that tips are just at or below surface level.</a:t>
                      </a:r>
                    </a:p>
                    <a:p>
                      <a:r>
                        <a:rPr lang="en-US" sz="1400" b="1" dirty="0">
                          <a:latin typeface="Comic Sans MS" panose="030F0702030302020204" pitchFamily="66" charset="0"/>
                        </a:rPr>
                        <a:t>‘</a:t>
                      </a:r>
                      <a:r>
                        <a:rPr lang="en-US" sz="1400" b="1" dirty="0" err="1">
                          <a:latin typeface="Comic Sans MS" panose="030F0702030302020204" pitchFamily="66" charset="0"/>
                        </a:rPr>
                        <a:t>Sturon</a:t>
                      </a:r>
                      <a:r>
                        <a:rPr lang="en-US" sz="1400" b="1" dirty="0">
                          <a:latin typeface="Comic Sans MS" panose="030F0702030302020204" pitchFamily="66" charset="0"/>
                        </a:rPr>
                        <a:t>’</a:t>
                      </a:r>
                    </a:p>
                    <a:p>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n/a</a:t>
                      </a:r>
                    </a:p>
                  </a:txBody>
                  <a:tcPr marL="68580" marR="68580" marT="34290" marB="34290"/>
                </a:tc>
                <a:tc>
                  <a:txBody>
                    <a:bodyPr/>
                    <a:lstStyle/>
                    <a:p>
                      <a:r>
                        <a:rPr lang="en-US" sz="1400" b="1" dirty="0">
                          <a:latin typeface="Comic Sans MS" panose="030F0702030302020204" pitchFamily="66" charset="0"/>
                        </a:rPr>
                        <a:t>10cm apart in rows 30cm apart</a:t>
                      </a:r>
                    </a:p>
                  </a:txBody>
                  <a:tcPr marL="68580" marR="68580" marT="34290" marB="34290"/>
                </a:tc>
                <a:tc>
                  <a:txBody>
                    <a:bodyPr/>
                    <a:lstStyle/>
                    <a:p>
                      <a:r>
                        <a:rPr lang="en-US" sz="1400" b="1" dirty="0">
                          <a:latin typeface="Comic Sans MS" panose="030F0702030302020204" pitchFamily="66" charset="0"/>
                        </a:rPr>
                        <a:t>Manure a few months in advance to avoid too lush growth. Grow in an open site on fertile,</a:t>
                      </a:r>
                      <a:r>
                        <a:rPr lang="en-US" sz="1400" b="1" baseline="0" dirty="0">
                          <a:latin typeface="Comic Sans MS" panose="030F0702030302020204" pitchFamily="66" charset="0"/>
                        </a:rPr>
                        <a:t> well prepared soil with good drainage, lime soil if acid</a:t>
                      </a:r>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Onion fly</a:t>
                      </a: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r>
                        <a:rPr lang="en-US" sz="1400" b="1" dirty="0">
                          <a:latin typeface="Comic Sans MS" panose="030F0702030302020204" pitchFamily="66" charset="0"/>
                        </a:rPr>
                        <a:t>Onion rots and mildews</a:t>
                      </a:r>
                    </a:p>
                    <a:p>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Grow under fine nets</a:t>
                      </a:r>
                    </a:p>
                    <a:p>
                      <a:endParaRPr lang="en-US" sz="1400" b="1" dirty="0">
                        <a:latin typeface="Comic Sans MS" panose="030F0702030302020204" pitchFamily="66" charset="0"/>
                      </a:endParaRPr>
                    </a:p>
                    <a:p>
                      <a:endParaRPr lang="en-US" sz="1400" b="1" dirty="0">
                        <a:latin typeface="Comic Sans MS" panose="030F0702030302020204" pitchFamily="66" charset="0"/>
                      </a:endParaRPr>
                    </a:p>
                    <a:p>
                      <a:r>
                        <a:rPr lang="en-US" sz="1400" b="1" dirty="0">
                          <a:latin typeface="Comic Sans MS" panose="030F0702030302020204" pitchFamily="66" charset="0"/>
                        </a:rPr>
                        <a:t>Grow resistant cultivars (certified seed).</a:t>
                      </a:r>
                    </a:p>
                    <a:p>
                      <a:r>
                        <a:rPr lang="en-US" sz="1400" b="1" dirty="0">
                          <a:latin typeface="Comic Sans MS" panose="030F0702030302020204" pitchFamily="66" charset="0"/>
                        </a:rPr>
                        <a:t>Destroy</a:t>
                      </a:r>
                      <a:r>
                        <a:rPr lang="en-US" sz="1400" b="1" baseline="0" dirty="0">
                          <a:latin typeface="Comic Sans MS" panose="030F0702030302020204" pitchFamily="66" charset="0"/>
                        </a:rPr>
                        <a:t> infected plants</a:t>
                      </a:r>
                    </a:p>
                    <a:p>
                      <a:r>
                        <a:rPr lang="en-US" sz="1400" b="1" baseline="0" dirty="0">
                          <a:latin typeface="Comic Sans MS" panose="030F0702030302020204" pitchFamily="66" charset="0"/>
                        </a:rPr>
                        <a:t>Crop rotation</a:t>
                      </a:r>
                      <a:endParaRPr lang="en-US" sz="1400" b="1" dirty="0">
                        <a:latin typeface="Comic Sans MS" panose="030F0702030302020204" pitchFamily="66" charset="0"/>
                      </a:endParaRPr>
                    </a:p>
                    <a:p>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Weeding, hygiene.</a:t>
                      </a:r>
                    </a:p>
                    <a:p>
                      <a:r>
                        <a:rPr lang="en-US" sz="1400" b="1" dirty="0">
                          <a:latin typeface="Comic Sans MS" panose="030F0702030302020204" pitchFamily="66" charset="0"/>
                        </a:rPr>
                        <a:t>Water drills well if weather dry when planting.</a:t>
                      </a:r>
                    </a:p>
                    <a:p>
                      <a:r>
                        <a:rPr lang="en-US" sz="1400" b="1" dirty="0">
                          <a:latin typeface="Comic Sans MS" panose="030F0702030302020204" pitchFamily="66" charset="0"/>
                        </a:rPr>
                        <a:t>Apply seaweed based feed in spring to boost growth</a:t>
                      </a:r>
                    </a:p>
                  </a:txBody>
                  <a:tcPr marL="68580" marR="68580" marT="34290" marB="34290"/>
                </a:tc>
                <a:extLst>
                  <a:ext uri="{0D108BD9-81ED-4DB2-BD59-A6C34878D82A}">
                    <a16:rowId xmlns:a16="http://schemas.microsoft.com/office/drawing/2014/main" val="10001"/>
                  </a:ext>
                </a:extLst>
              </a:tr>
            </a:tbl>
          </a:graphicData>
        </a:graphic>
      </p:graphicFrame>
      <p:pic>
        <p:nvPicPr>
          <p:cNvPr id="3" name="Picture 2"/>
          <p:cNvPicPr>
            <a:picLocks noChangeAspect="1"/>
          </p:cNvPicPr>
          <p:nvPr/>
        </p:nvPicPr>
        <p:blipFill>
          <a:blip r:embed="rId2"/>
          <a:stretch>
            <a:fillRect/>
          </a:stretch>
        </p:blipFill>
        <p:spPr>
          <a:xfrm>
            <a:off x="1272619" y="2934445"/>
            <a:ext cx="982980" cy="982980"/>
          </a:xfrm>
          <a:prstGeom prst="rect">
            <a:avLst/>
          </a:prstGeom>
        </p:spPr>
      </p:pic>
    </p:spTree>
    <p:extLst>
      <p:ext uri="{BB962C8B-B14F-4D97-AF65-F5344CB8AC3E}">
        <p14:creationId xmlns:p14="http://schemas.microsoft.com/office/powerpoint/2010/main" val="1506655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9010" y="-160255"/>
            <a:ext cx="5006340" cy="1931906"/>
          </a:xfrm>
        </p:spPr>
        <p:txBody>
          <a:bodyPr>
            <a:normAutofit/>
          </a:bodyPr>
          <a:lstStyle/>
          <a:p>
            <a:r>
              <a:rPr lang="en-US" sz="3675" b="1" dirty="0">
                <a:solidFill>
                  <a:srgbClr val="FF0000"/>
                </a:solidFill>
                <a:latin typeface="Comic Sans MS" panose="030F0702030302020204" pitchFamily="66" charset="0"/>
              </a:rPr>
              <a:t>Leeks</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53863411"/>
              </p:ext>
            </p:extLst>
          </p:nvPr>
        </p:nvGraphicFramePr>
        <p:xfrm>
          <a:off x="0" y="867266"/>
          <a:ext cx="9144000" cy="6573426"/>
        </p:xfrm>
        <a:graphic>
          <a:graphicData uri="http://schemas.openxmlformats.org/drawingml/2006/table">
            <a:tbl>
              <a:tblPr firstRow="1" bandRow="1">
                <a:tableStyleId>{72833802-FEF1-4C79-8D5D-14CF1EAF98D9}</a:tableStyleId>
              </a:tblPr>
              <a:tblGrid>
                <a:gridCol w="1306286">
                  <a:extLst>
                    <a:ext uri="{9D8B030D-6E8A-4147-A177-3AD203B41FA5}">
                      <a16:colId xmlns:a16="http://schemas.microsoft.com/office/drawing/2014/main" val="20000"/>
                    </a:ext>
                  </a:extLst>
                </a:gridCol>
                <a:gridCol w="1306286">
                  <a:extLst>
                    <a:ext uri="{9D8B030D-6E8A-4147-A177-3AD203B41FA5}">
                      <a16:colId xmlns:a16="http://schemas.microsoft.com/office/drawing/2014/main" val="20001"/>
                    </a:ext>
                  </a:extLst>
                </a:gridCol>
                <a:gridCol w="1090749">
                  <a:extLst>
                    <a:ext uri="{9D8B030D-6E8A-4147-A177-3AD203B41FA5}">
                      <a16:colId xmlns:a16="http://schemas.microsoft.com/office/drawing/2014/main" val="20002"/>
                    </a:ext>
                  </a:extLst>
                </a:gridCol>
                <a:gridCol w="126873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268730">
                  <a:extLst>
                    <a:ext uri="{9D8B030D-6E8A-4147-A177-3AD203B41FA5}">
                      <a16:colId xmlns:a16="http://schemas.microsoft.com/office/drawing/2014/main" val="20005"/>
                    </a:ext>
                  </a:extLst>
                </a:gridCol>
                <a:gridCol w="1531619">
                  <a:extLst>
                    <a:ext uri="{9D8B030D-6E8A-4147-A177-3AD203B41FA5}">
                      <a16:colId xmlns:a16="http://schemas.microsoft.com/office/drawing/2014/main" val="20006"/>
                    </a:ext>
                  </a:extLst>
                </a:gridCol>
              </a:tblGrid>
              <a:tr h="1580633">
                <a:tc>
                  <a:txBody>
                    <a:bodyPr/>
                    <a:lstStyle/>
                    <a:p>
                      <a:r>
                        <a:rPr lang="en-US" sz="1800" dirty="0">
                          <a:latin typeface="Comic Sans MS" panose="030F0702030302020204" pitchFamily="66" charset="0"/>
                        </a:rPr>
                        <a:t>Sow</a:t>
                      </a:r>
                    </a:p>
                  </a:txBody>
                  <a:tcPr marL="68580" marR="68580" marT="34290" marB="34290"/>
                </a:tc>
                <a:tc>
                  <a:txBody>
                    <a:bodyPr/>
                    <a:lstStyle/>
                    <a:p>
                      <a:r>
                        <a:rPr lang="en-US" sz="1800" dirty="0">
                          <a:latin typeface="Comic Sans MS" panose="030F0702030302020204" pitchFamily="66" charset="0"/>
                        </a:rPr>
                        <a:t>Germinate</a:t>
                      </a:r>
                    </a:p>
                  </a:txBody>
                  <a:tcPr marL="68580" marR="68580" marT="34290" marB="34290"/>
                </a:tc>
                <a:tc>
                  <a:txBody>
                    <a:bodyPr/>
                    <a:lstStyle/>
                    <a:p>
                      <a:r>
                        <a:rPr lang="en-US" sz="1800" dirty="0">
                          <a:latin typeface="Comic Sans MS" panose="030F0702030302020204" pitchFamily="66" charset="0"/>
                        </a:rPr>
                        <a:t>Spacing</a:t>
                      </a:r>
                    </a:p>
                  </a:txBody>
                  <a:tcPr marL="68580" marR="68580" marT="34290" marB="34290"/>
                </a:tc>
                <a:tc>
                  <a:txBody>
                    <a:bodyPr/>
                    <a:lstStyle/>
                    <a:p>
                      <a:r>
                        <a:rPr lang="en-US" sz="1800" dirty="0">
                          <a:latin typeface="Comic Sans MS" panose="030F0702030302020204" pitchFamily="66" charset="0"/>
                        </a:rPr>
                        <a:t>Soil</a:t>
                      </a:r>
                    </a:p>
                  </a:txBody>
                  <a:tcPr marL="68580" marR="68580" marT="34290" marB="34290"/>
                </a:tc>
                <a:tc>
                  <a:txBody>
                    <a:bodyPr/>
                    <a:lstStyle/>
                    <a:p>
                      <a:r>
                        <a:rPr lang="en-US" sz="1800" dirty="0">
                          <a:latin typeface="Comic Sans MS" panose="030F0702030302020204" pitchFamily="66" charset="0"/>
                        </a:rPr>
                        <a:t>Pest/</a:t>
                      </a:r>
                    </a:p>
                    <a:p>
                      <a:r>
                        <a:rPr lang="en-US" sz="1800" dirty="0">
                          <a:latin typeface="Comic Sans MS" panose="030F0702030302020204" pitchFamily="66" charset="0"/>
                        </a:rPr>
                        <a:t>disease</a:t>
                      </a:r>
                    </a:p>
                    <a:p>
                      <a:endParaRPr lang="en-US" sz="1800" dirty="0">
                        <a:latin typeface="Comic Sans MS" panose="030F0702030302020204" pitchFamily="66" charset="0"/>
                      </a:endParaRPr>
                    </a:p>
                  </a:txBody>
                  <a:tcPr marL="68580" marR="68580" marT="34290" marB="34290"/>
                </a:tc>
                <a:tc>
                  <a:txBody>
                    <a:bodyPr/>
                    <a:lstStyle/>
                    <a:p>
                      <a:r>
                        <a:rPr lang="en-US" sz="1800" dirty="0">
                          <a:latin typeface="Comic Sans MS" panose="030F0702030302020204" pitchFamily="66" charset="0"/>
                        </a:rPr>
                        <a:t>Pest</a:t>
                      </a:r>
                      <a:r>
                        <a:rPr lang="en-US" sz="1800" baseline="0" dirty="0">
                          <a:latin typeface="Comic Sans MS" panose="030F0702030302020204" pitchFamily="66" charset="0"/>
                        </a:rPr>
                        <a:t> control</a:t>
                      </a:r>
                    </a:p>
                    <a:p>
                      <a:r>
                        <a:rPr lang="en-US" sz="1800" baseline="0" dirty="0">
                          <a:latin typeface="Comic Sans MS" panose="030F0702030302020204" pitchFamily="66" charset="0"/>
                        </a:rPr>
                        <a:t>Disease control</a:t>
                      </a:r>
                      <a:endParaRPr lang="en-US" sz="1800" dirty="0">
                        <a:latin typeface="Comic Sans MS" panose="030F0702030302020204" pitchFamily="66" charset="0"/>
                      </a:endParaRPr>
                    </a:p>
                    <a:p>
                      <a:endParaRPr lang="en-US" sz="1800" dirty="0">
                        <a:latin typeface="Comic Sans MS" panose="030F0702030302020204" pitchFamily="66" charset="0"/>
                      </a:endParaRPr>
                    </a:p>
                  </a:txBody>
                  <a:tcPr marL="68580" marR="68580" marT="34290" marB="34290"/>
                </a:tc>
                <a:tc>
                  <a:txBody>
                    <a:bodyPr/>
                    <a:lstStyle/>
                    <a:p>
                      <a:r>
                        <a:rPr lang="en-US" sz="1800" dirty="0">
                          <a:latin typeface="Comic Sans MS" panose="030F0702030302020204" pitchFamily="66" charset="0"/>
                        </a:rPr>
                        <a:t>Maintenance</a:t>
                      </a:r>
                    </a:p>
                  </a:txBody>
                  <a:tcPr marL="68580" marR="68580" marT="34290" marB="34290"/>
                </a:tc>
                <a:extLst>
                  <a:ext uri="{0D108BD9-81ED-4DB2-BD59-A6C34878D82A}">
                    <a16:rowId xmlns:a16="http://schemas.microsoft.com/office/drawing/2014/main" val="10000"/>
                  </a:ext>
                </a:extLst>
              </a:tr>
              <a:tr h="49927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err="1">
                          <a:latin typeface="Comic Sans MS" panose="030F0702030302020204" pitchFamily="66" charset="0"/>
                        </a:rPr>
                        <a:t>Multisow</a:t>
                      </a:r>
                      <a:r>
                        <a:rPr lang="en-US" sz="1400" b="1" baseline="0" dirty="0">
                          <a:latin typeface="Comic Sans MS" panose="030F0702030302020204" pitchFamily="66" charset="0"/>
                        </a:rPr>
                        <a:t> in </a:t>
                      </a:r>
                      <a:r>
                        <a:rPr lang="en-US" sz="1400" b="1" dirty="0">
                          <a:latin typeface="Comic Sans MS" panose="030F0702030302020204" pitchFamily="66" charset="0"/>
                        </a:rPr>
                        <a:t> modules 3 per module, early-mid spring</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Comic Sans MS" panose="030F0702030302020204" pitchFamily="66" charset="0"/>
                        </a:rPr>
                        <a:t>Plant out 10-15 weeks after sowing</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Comic Sans MS" panose="030F0702030302020204" pitchFamily="66" charset="0"/>
                        </a:rPr>
                        <a:t>‘Bandit’</a:t>
                      </a:r>
                    </a:p>
                    <a:p>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Min 10-15°C soil temp</a:t>
                      </a:r>
                    </a:p>
                    <a:p>
                      <a:r>
                        <a:rPr lang="en-US" sz="1400" b="1" dirty="0">
                          <a:latin typeface="Comic Sans MS" panose="030F0702030302020204" pitchFamily="66" charset="0"/>
                        </a:rPr>
                        <a:t>Seedlings appear after 10-14 days</a:t>
                      </a:r>
                    </a:p>
                  </a:txBody>
                  <a:tcPr marL="68580" marR="68580" marT="34290" marB="34290"/>
                </a:tc>
                <a:tc>
                  <a:txBody>
                    <a:bodyPr/>
                    <a:lstStyle/>
                    <a:p>
                      <a:r>
                        <a:rPr lang="en-US" sz="1300" b="1" dirty="0">
                          <a:latin typeface="Comic Sans MS" panose="030F0702030302020204" pitchFamily="66" charset="0"/>
                        </a:rPr>
                        <a:t>15cm apart in rows 30cm apart.</a:t>
                      </a:r>
                    </a:p>
                    <a:p>
                      <a:r>
                        <a:rPr lang="en-US" sz="1300" b="1" dirty="0">
                          <a:latin typeface="Comic Sans MS" panose="030F0702030302020204" pitchFamily="66" charset="0"/>
                        </a:rPr>
                        <a:t>Make</a:t>
                      </a:r>
                      <a:r>
                        <a:rPr lang="en-US" sz="1300" b="1" baseline="0" dirty="0">
                          <a:latin typeface="Comic Sans MS" panose="030F0702030302020204" pitchFamily="66" charset="0"/>
                        </a:rPr>
                        <a:t> a hole 15-20cm deep with a dibber and drop the leek into the hole.</a:t>
                      </a:r>
                    </a:p>
                    <a:p>
                      <a:r>
                        <a:rPr lang="en-US" sz="1300" b="1" baseline="0" dirty="0">
                          <a:latin typeface="Comic Sans MS" panose="030F0702030302020204" pitchFamily="66" charset="0"/>
                        </a:rPr>
                        <a:t>Water gently.</a:t>
                      </a:r>
                    </a:p>
                    <a:p>
                      <a:r>
                        <a:rPr lang="en-US" sz="1300" b="1" baseline="0" dirty="0">
                          <a:latin typeface="Comic Sans MS" panose="030F0702030302020204" pitchFamily="66" charset="0"/>
                        </a:rPr>
                        <a:t>Allow earth to fall into the hole naturally so that it becomes blanched</a:t>
                      </a:r>
                      <a:endParaRPr lang="en-US" sz="13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Open site, fertile well cultivated soil.</a:t>
                      </a:r>
                    </a:p>
                    <a:p>
                      <a:r>
                        <a:rPr lang="en-US" sz="1400" b="1" dirty="0">
                          <a:latin typeface="Comic Sans MS" panose="030F0702030302020204" pitchFamily="66" charset="0"/>
                        </a:rPr>
                        <a:t>Avoid</a:t>
                      </a:r>
                      <a:r>
                        <a:rPr lang="en-US" sz="1400" b="1" baseline="0" dirty="0">
                          <a:latin typeface="Comic Sans MS" panose="030F0702030302020204" pitchFamily="66" charset="0"/>
                        </a:rPr>
                        <a:t> compacted soil</a:t>
                      </a:r>
                    </a:p>
                    <a:p>
                      <a:r>
                        <a:rPr lang="en-US" sz="1400" b="1" baseline="0" dirty="0">
                          <a:latin typeface="Comic Sans MS" panose="030F0702030302020204" pitchFamily="66" charset="0"/>
                        </a:rPr>
                        <a:t>Rotate with onion group.</a:t>
                      </a:r>
                    </a:p>
                    <a:p>
                      <a:r>
                        <a:rPr lang="en-US" sz="1400" b="1" baseline="0" dirty="0">
                          <a:latin typeface="Comic Sans MS" panose="030F0702030302020204" pitchFamily="66" charset="0"/>
                        </a:rPr>
                        <a:t>Work in plenty of well rotted manure the previous autumn</a:t>
                      </a:r>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Cutworms may attack young roots</a:t>
                      </a:r>
                    </a:p>
                    <a:p>
                      <a:endParaRPr lang="en-US" sz="1400" b="1" dirty="0">
                        <a:latin typeface="Comic Sans MS" panose="030F0702030302020204" pitchFamily="66" charset="0"/>
                      </a:endParaRPr>
                    </a:p>
                    <a:p>
                      <a:endParaRPr lang="en-US" sz="1400" b="1" dirty="0">
                        <a:latin typeface="Comic Sans MS" panose="030F0702030302020204" pitchFamily="66" charset="0"/>
                      </a:endParaRPr>
                    </a:p>
                    <a:p>
                      <a:r>
                        <a:rPr lang="en-US" sz="1400" b="1" dirty="0">
                          <a:latin typeface="Comic Sans MS" panose="030F0702030302020204" pitchFamily="66" charset="0"/>
                        </a:rPr>
                        <a:t>Rust</a:t>
                      </a:r>
                    </a:p>
                  </a:txBody>
                  <a:tcPr marL="68580" marR="68580" marT="34290" marB="34290"/>
                </a:tc>
                <a:tc>
                  <a:txBody>
                    <a:bodyPr/>
                    <a:lstStyle/>
                    <a:p>
                      <a:r>
                        <a:rPr lang="en-US" sz="1400" b="1" dirty="0">
                          <a:latin typeface="Comic Sans MS" panose="030F0702030302020204" pitchFamily="66" charset="0"/>
                        </a:rPr>
                        <a:t>Heavy watering when grubs are young</a:t>
                      </a:r>
                    </a:p>
                    <a:p>
                      <a:endParaRPr lang="en-US" sz="1400" b="1" dirty="0">
                        <a:latin typeface="Comic Sans MS" panose="030F0702030302020204" pitchFamily="66" charset="0"/>
                      </a:endParaRPr>
                    </a:p>
                    <a:p>
                      <a:endParaRPr lang="en-US" sz="1400" b="1" dirty="0">
                        <a:latin typeface="Comic Sans MS" panose="030F0702030302020204" pitchFamily="66" charset="0"/>
                      </a:endParaRPr>
                    </a:p>
                    <a:p>
                      <a:r>
                        <a:rPr lang="en-US" sz="1400" b="1" dirty="0">
                          <a:latin typeface="Comic Sans MS" panose="030F0702030302020204" pitchFamily="66" charset="0"/>
                        </a:rPr>
                        <a:t>Most serious in hot weather, reduces yield.</a:t>
                      </a:r>
                    </a:p>
                    <a:p>
                      <a:r>
                        <a:rPr lang="en-US" sz="1400" b="1" dirty="0">
                          <a:latin typeface="Comic Sans MS" panose="030F0702030302020204" pitchFamily="66" charset="0"/>
                        </a:rPr>
                        <a:t>Destroy infected debris</a:t>
                      </a:r>
                    </a:p>
                    <a:p>
                      <a:r>
                        <a:rPr lang="en-US" sz="1400" b="1" dirty="0">
                          <a:latin typeface="Comic Sans MS" panose="030F0702030302020204" pitchFamily="66" charset="0"/>
                        </a:rPr>
                        <a:t>Use resistant cultivars</a:t>
                      </a:r>
                    </a:p>
                    <a:p>
                      <a:r>
                        <a:rPr lang="en-US" sz="1400" b="1" dirty="0">
                          <a:latin typeface="Comic Sans MS" panose="030F0702030302020204" pitchFamily="66" charset="0"/>
                        </a:rPr>
                        <a:t>Avoid overcrowding</a:t>
                      </a:r>
                    </a:p>
                    <a:p>
                      <a:r>
                        <a:rPr lang="en-US" sz="1400" b="1" dirty="0">
                          <a:latin typeface="Comic Sans MS" panose="030F0702030302020204" pitchFamily="66" charset="0"/>
                        </a:rPr>
                        <a:t>Crop rotation</a:t>
                      </a:r>
                    </a:p>
                  </a:txBody>
                  <a:tcPr marL="68580" marR="68580" marT="34290" marB="34290"/>
                </a:tc>
                <a:tc>
                  <a:txBody>
                    <a:bodyPr/>
                    <a:lstStyle/>
                    <a:p>
                      <a:r>
                        <a:rPr lang="en-US" sz="1400" b="1" dirty="0">
                          <a:latin typeface="Comic Sans MS" panose="030F0702030302020204" pitchFamily="66" charset="0"/>
                        </a:rPr>
                        <a:t>Weed regularly</a:t>
                      </a:r>
                    </a:p>
                    <a:p>
                      <a:r>
                        <a:rPr lang="en-US" sz="1400" b="1" dirty="0">
                          <a:latin typeface="Comic Sans MS" panose="030F0702030302020204" pitchFamily="66" charset="0"/>
                        </a:rPr>
                        <a:t>Water during long dry spells</a:t>
                      </a:r>
                    </a:p>
                    <a:p>
                      <a:r>
                        <a:rPr lang="en-US" sz="1400" b="1" dirty="0">
                          <a:latin typeface="Comic Sans MS" panose="030F0702030302020204" pitchFamily="66" charset="0"/>
                        </a:rPr>
                        <a:t>If not using planting hole method then earth up around stems but do not allow soil fall between leaves</a:t>
                      </a:r>
                    </a:p>
                  </a:txBody>
                  <a:tcPr marL="68580" marR="68580" marT="34290" marB="34290"/>
                </a:tc>
                <a:extLst>
                  <a:ext uri="{0D108BD9-81ED-4DB2-BD59-A6C34878D82A}">
                    <a16:rowId xmlns:a16="http://schemas.microsoft.com/office/drawing/2014/main" val="10001"/>
                  </a:ext>
                </a:extLst>
              </a:tr>
            </a:tbl>
          </a:graphicData>
        </a:graphic>
      </p:graphicFrame>
      <p:pic>
        <p:nvPicPr>
          <p:cNvPr id="3" name="Picture 2"/>
          <p:cNvPicPr>
            <a:picLocks noChangeAspect="1"/>
          </p:cNvPicPr>
          <p:nvPr/>
        </p:nvPicPr>
        <p:blipFill>
          <a:blip r:embed="rId2"/>
          <a:stretch>
            <a:fillRect/>
          </a:stretch>
        </p:blipFill>
        <p:spPr>
          <a:xfrm>
            <a:off x="179109" y="5066593"/>
            <a:ext cx="1367790" cy="1367790"/>
          </a:xfrm>
          <a:prstGeom prst="rect">
            <a:avLst/>
          </a:prstGeom>
        </p:spPr>
      </p:pic>
    </p:spTree>
    <p:extLst>
      <p:ext uri="{BB962C8B-B14F-4D97-AF65-F5344CB8AC3E}">
        <p14:creationId xmlns:p14="http://schemas.microsoft.com/office/powerpoint/2010/main" val="1381138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6140" y="857251"/>
            <a:ext cx="5109210" cy="914399"/>
          </a:xfrm>
        </p:spPr>
        <p:txBody>
          <a:bodyPr>
            <a:normAutofit fontScale="90000"/>
          </a:bodyPr>
          <a:lstStyle/>
          <a:p>
            <a:r>
              <a:rPr lang="en-US" sz="3675" b="1" dirty="0">
                <a:solidFill>
                  <a:srgbClr val="FF0000"/>
                </a:solidFill>
                <a:latin typeface="Comic Sans MS" panose="030F0702030302020204" pitchFamily="66" charset="0"/>
              </a:rPr>
              <a:t>Beetroot</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4484548"/>
              </p:ext>
            </p:extLst>
          </p:nvPr>
        </p:nvGraphicFramePr>
        <p:xfrm>
          <a:off x="0" y="1451372"/>
          <a:ext cx="9144000" cy="5135880"/>
        </p:xfrm>
        <a:graphic>
          <a:graphicData uri="http://schemas.openxmlformats.org/drawingml/2006/table">
            <a:tbl>
              <a:tblPr firstRow="1" bandRow="1">
                <a:tableStyleId>{72833802-FEF1-4C79-8D5D-14CF1EAF98D9}</a:tableStyleId>
              </a:tblPr>
              <a:tblGrid>
                <a:gridCol w="1306286">
                  <a:extLst>
                    <a:ext uri="{9D8B030D-6E8A-4147-A177-3AD203B41FA5}">
                      <a16:colId xmlns:a16="http://schemas.microsoft.com/office/drawing/2014/main" val="20000"/>
                    </a:ext>
                  </a:extLst>
                </a:gridCol>
                <a:gridCol w="1306286">
                  <a:extLst>
                    <a:ext uri="{9D8B030D-6E8A-4147-A177-3AD203B41FA5}">
                      <a16:colId xmlns:a16="http://schemas.microsoft.com/office/drawing/2014/main" val="20001"/>
                    </a:ext>
                  </a:extLst>
                </a:gridCol>
                <a:gridCol w="1147899">
                  <a:extLst>
                    <a:ext uri="{9D8B030D-6E8A-4147-A177-3AD203B41FA5}">
                      <a16:colId xmlns:a16="http://schemas.microsoft.com/office/drawing/2014/main" val="20002"/>
                    </a:ext>
                  </a:extLst>
                </a:gridCol>
                <a:gridCol w="1268730">
                  <a:extLst>
                    <a:ext uri="{9D8B030D-6E8A-4147-A177-3AD203B41FA5}">
                      <a16:colId xmlns:a16="http://schemas.microsoft.com/office/drawing/2014/main" val="20003"/>
                    </a:ext>
                  </a:extLst>
                </a:gridCol>
                <a:gridCol w="1234440">
                  <a:extLst>
                    <a:ext uri="{9D8B030D-6E8A-4147-A177-3AD203B41FA5}">
                      <a16:colId xmlns:a16="http://schemas.microsoft.com/office/drawing/2014/main" val="20004"/>
                    </a:ext>
                  </a:extLst>
                </a:gridCol>
                <a:gridCol w="1405890">
                  <a:extLst>
                    <a:ext uri="{9D8B030D-6E8A-4147-A177-3AD203B41FA5}">
                      <a16:colId xmlns:a16="http://schemas.microsoft.com/office/drawing/2014/main" val="20005"/>
                    </a:ext>
                  </a:extLst>
                </a:gridCol>
                <a:gridCol w="1474469">
                  <a:extLst>
                    <a:ext uri="{9D8B030D-6E8A-4147-A177-3AD203B41FA5}">
                      <a16:colId xmlns:a16="http://schemas.microsoft.com/office/drawing/2014/main" val="20006"/>
                    </a:ext>
                  </a:extLst>
                </a:gridCol>
              </a:tblGrid>
              <a:tr h="1236034">
                <a:tc>
                  <a:txBody>
                    <a:bodyPr/>
                    <a:lstStyle/>
                    <a:p>
                      <a:r>
                        <a:rPr lang="en-US" sz="1800" b="1" dirty="0">
                          <a:latin typeface="Comic Sans MS" panose="030F0702030302020204" pitchFamily="66" charset="0"/>
                        </a:rPr>
                        <a:t>Sow</a:t>
                      </a:r>
                    </a:p>
                  </a:txBody>
                  <a:tcPr marL="68580" marR="68580" marT="34290" marB="34290"/>
                </a:tc>
                <a:tc>
                  <a:txBody>
                    <a:bodyPr/>
                    <a:lstStyle/>
                    <a:p>
                      <a:r>
                        <a:rPr lang="en-US" sz="1800" b="1" dirty="0">
                          <a:latin typeface="Comic Sans MS" panose="030F0702030302020204" pitchFamily="66" charset="0"/>
                        </a:rPr>
                        <a:t>Germinate</a:t>
                      </a:r>
                    </a:p>
                  </a:txBody>
                  <a:tcPr marL="68580" marR="68580" marT="34290" marB="34290"/>
                </a:tc>
                <a:tc>
                  <a:txBody>
                    <a:bodyPr/>
                    <a:lstStyle/>
                    <a:p>
                      <a:r>
                        <a:rPr lang="en-US" sz="1800" b="1" dirty="0">
                          <a:latin typeface="Comic Sans MS" panose="030F0702030302020204" pitchFamily="66" charset="0"/>
                        </a:rPr>
                        <a:t>Spacing</a:t>
                      </a:r>
                    </a:p>
                  </a:txBody>
                  <a:tcPr marL="68580" marR="68580" marT="34290" marB="34290"/>
                </a:tc>
                <a:tc>
                  <a:txBody>
                    <a:bodyPr/>
                    <a:lstStyle/>
                    <a:p>
                      <a:r>
                        <a:rPr lang="en-US" sz="1800" b="1" dirty="0">
                          <a:latin typeface="Comic Sans MS" panose="030F0702030302020204" pitchFamily="66" charset="0"/>
                        </a:rPr>
                        <a:t>Soil</a:t>
                      </a:r>
                    </a:p>
                  </a:txBody>
                  <a:tcPr marL="68580" marR="68580" marT="34290" marB="34290"/>
                </a:tc>
                <a:tc>
                  <a:txBody>
                    <a:bodyPr/>
                    <a:lstStyle/>
                    <a:p>
                      <a:r>
                        <a:rPr lang="en-US" sz="1800" b="1" dirty="0">
                          <a:latin typeface="Comic Sans MS" panose="030F0702030302020204" pitchFamily="66" charset="0"/>
                        </a:rPr>
                        <a:t>Pest/</a:t>
                      </a:r>
                    </a:p>
                    <a:p>
                      <a:r>
                        <a:rPr lang="en-US" sz="1800" b="1" dirty="0">
                          <a:latin typeface="Comic Sans MS" panose="030F0702030302020204" pitchFamily="66" charset="0"/>
                        </a:rPr>
                        <a:t>disease</a:t>
                      </a:r>
                    </a:p>
                    <a:p>
                      <a:endParaRPr lang="en-US" sz="1800" b="1" dirty="0">
                        <a:latin typeface="Comic Sans MS" panose="030F0702030302020204" pitchFamily="66" charset="0"/>
                      </a:endParaRPr>
                    </a:p>
                  </a:txBody>
                  <a:tcPr marL="68580" marR="68580" marT="34290" marB="34290"/>
                </a:tc>
                <a:tc>
                  <a:txBody>
                    <a:bodyPr/>
                    <a:lstStyle/>
                    <a:p>
                      <a:r>
                        <a:rPr lang="en-US" sz="1800" b="1" dirty="0">
                          <a:latin typeface="Comic Sans MS" panose="030F0702030302020204" pitchFamily="66" charset="0"/>
                        </a:rPr>
                        <a:t>Pest</a:t>
                      </a:r>
                      <a:r>
                        <a:rPr lang="en-US" sz="1800" b="1" baseline="0" dirty="0">
                          <a:latin typeface="Comic Sans MS" panose="030F0702030302020204" pitchFamily="66" charset="0"/>
                        </a:rPr>
                        <a:t> control</a:t>
                      </a:r>
                    </a:p>
                    <a:p>
                      <a:r>
                        <a:rPr lang="en-US" sz="1800" b="1" baseline="0" dirty="0">
                          <a:latin typeface="Comic Sans MS" panose="030F0702030302020204" pitchFamily="66" charset="0"/>
                        </a:rPr>
                        <a:t>Disease control</a:t>
                      </a:r>
                      <a:endParaRPr lang="en-US" sz="1800" b="1" dirty="0">
                        <a:latin typeface="Comic Sans MS" panose="030F0702030302020204" pitchFamily="66" charset="0"/>
                      </a:endParaRPr>
                    </a:p>
                    <a:p>
                      <a:endParaRPr lang="en-US" sz="1800" b="1" dirty="0">
                        <a:latin typeface="Comic Sans MS" panose="030F0702030302020204" pitchFamily="66" charset="0"/>
                      </a:endParaRPr>
                    </a:p>
                  </a:txBody>
                  <a:tcPr marL="68580" marR="68580" marT="34290" marB="34290"/>
                </a:tc>
                <a:tc>
                  <a:txBody>
                    <a:bodyPr/>
                    <a:lstStyle/>
                    <a:p>
                      <a:r>
                        <a:rPr lang="en-US" sz="1800" b="1" dirty="0">
                          <a:latin typeface="Comic Sans MS" panose="030F0702030302020204" pitchFamily="66" charset="0"/>
                        </a:rPr>
                        <a:t>Maintenance</a:t>
                      </a:r>
                    </a:p>
                  </a:txBody>
                  <a:tcPr marL="68580" marR="68580" marT="34290" marB="34290"/>
                </a:tc>
                <a:extLst>
                  <a:ext uri="{0D108BD9-81ED-4DB2-BD59-A6C34878D82A}">
                    <a16:rowId xmlns:a16="http://schemas.microsoft.com/office/drawing/2014/main" val="10000"/>
                  </a:ext>
                </a:extLst>
              </a:tr>
              <a:tr h="3313344">
                <a:tc>
                  <a:txBody>
                    <a:bodyPr/>
                    <a:lstStyle/>
                    <a:p>
                      <a:r>
                        <a:rPr lang="en-US" sz="1400" b="1" dirty="0">
                          <a:latin typeface="Comic Sans MS" panose="030F0702030302020204" pitchFamily="66" charset="0"/>
                        </a:rPr>
                        <a:t>Late spring/early summer direct sown for main summer supply and winter storage</a:t>
                      </a:r>
                    </a:p>
                    <a:p>
                      <a:r>
                        <a:rPr lang="en-US" sz="1400" b="1" dirty="0">
                          <a:latin typeface="Comic Sans MS" panose="030F0702030302020204" pitchFamily="66" charset="0"/>
                        </a:rPr>
                        <a:t>‘</a:t>
                      </a:r>
                      <a:r>
                        <a:rPr lang="en-US" sz="1400" b="1" dirty="0" err="1">
                          <a:latin typeface="Comic Sans MS" panose="030F0702030302020204" pitchFamily="66" charset="0"/>
                        </a:rPr>
                        <a:t>Bolthardy</a:t>
                      </a:r>
                      <a:r>
                        <a:rPr lang="en-US" sz="1400" b="1" dirty="0">
                          <a:latin typeface="Comic Sans MS" panose="030F0702030302020204" pitchFamily="66" charset="0"/>
                        </a:rPr>
                        <a:t>’</a:t>
                      </a:r>
                    </a:p>
                  </a:txBody>
                  <a:tcPr marL="68580" marR="68580" marT="34290" marB="34290"/>
                </a:tc>
                <a:tc>
                  <a:txBody>
                    <a:bodyPr/>
                    <a:lstStyle/>
                    <a:p>
                      <a:r>
                        <a:rPr lang="en-US" sz="1400" b="1" dirty="0">
                          <a:latin typeface="Comic Sans MS" panose="030F0702030302020204" pitchFamily="66" charset="0"/>
                        </a:rPr>
                        <a:t>10-14 days mature 60-90 days after germination but can be eaten</a:t>
                      </a:r>
                      <a:r>
                        <a:rPr lang="en-US" sz="1400" b="1" baseline="0" dirty="0">
                          <a:latin typeface="Comic Sans MS" panose="030F0702030302020204" pitchFamily="66" charset="0"/>
                        </a:rPr>
                        <a:t> as baby beets.</a:t>
                      </a:r>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15cm apart each way</a:t>
                      </a:r>
                    </a:p>
                  </a:txBody>
                  <a:tcPr marL="68580" marR="68580" marT="34290" marB="34290"/>
                </a:tc>
                <a:tc>
                  <a:txBody>
                    <a:bodyPr/>
                    <a:lstStyle/>
                    <a:p>
                      <a:r>
                        <a:rPr lang="en-US" sz="1400" b="1" dirty="0">
                          <a:latin typeface="Comic Sans MS" panose="030F0702030302020204" pitchFamily="66" charset="0"/>
                        </a:rPr>
                        <a:t>Open sunny site</a:t>
                      </a:r>
                    </a:p>
                    <a:p>
                      <a:r>
                        <a:rPr lang="en-US" sz="1400" b="1" dirty="0">
                          <a:latin typeface="Comic Sans MS" panose="030F0702030302020204" pitchFamily="66" charset="0"/>
                        </a:rPr>
                        <a:t>Rich, light, sandy soil preferred.</a:t>
                      </a:r>
                    </a:p>
                    <a:p>
                      <a:r>
                        <a:rPr lang="en-US" sz="1400" b="1" dirty="0">
                          <a:latin typeface="Comic Sans MS" panose="030F0702030302020204" pitchFamily="66" charset="0"/>
                        </a:rPr>
                        <a:t>Preferred pH 6.5-7, lime very acidic soil but avoid </a:t>
                      </a:r>
                      <a:r>
                        <a:rPr lang="en-US" sz="1400" b="1" dirty="0" err="1">
                          <a:latin typeface="Comic Sans MS" panose="030F0702030302020204" pitchFamily="66" charset="0"/>
                        </a:rPr>
                        <a:t>overliming</a:t>
                      </a:r>
                      <a:r>
                        <a:rPr lang="en-US" sz="1400" b="1" dirty="0">
                          <a:latin typeface="Comic Sans MS" panose="030F0702030302020204" pitchFamily="66" charset="0"/>
                        </a:rPr>
                        <a:t> as beetroot is susceptible to mineral deficiencies on alkaline soils</a:t>
                      </a:r>
                    </a:p>
                  </a:txBody>
                  <a:tcPr marL="68580" marR="68580" marT="34290" marB="34290"/>
                </a:tc>
                <a:tc>
                  <a:txBody>
                    <a:bodyPr/>
                    <a:lstStyle/>
                    <a:p>
                      <a:r>
                        <a:rPr lang="en-US" sz="1400" b="1" dirty="0">
                          <a:latin typeface="Comic Sans MS" panose="030F0702030302020204" pitchFamily="66" charset="0"/>
                        </a:rPr>
                        <a:t>Sparrows attracted to small seedlings</a:t>
                      </a:r>
                    </a:p>
                    <a:p>
                      <a:endParaRPr lang="en-US" sz="1400" b="1" dirty="0">
                        <a:latin typeface="Comic Sans MS" panose="030F0702030302020204" pitchFamily="66" charset="0"/>
                      </a:endParaRPr>
                    </a:p>
                    <a:p>
                      <a:r>
                        <a:rPr lang="en-US" sz="1400" b="1" dirty="0">
                          <a:latin typeface="Comic Sans MS" panose="030F0702030302020204" pitchFamily="66" charset="0"/>
                        </a:rPr>
                        <a:t>Violet root rot</a:t>
                      </a:r>
                    </a:p>
                    <a:p>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Cover to protect</a:t>
                      </a: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r>
                        <a:rPr lang="en-US" sz="1400" b="1" baseline="0" dirty="0">
                          <a:latin typeface="Comic Sans MS" panose="030F0702030302020204" pitchFamily="66" charset="0"/>
                        </a:rPr>
                        <a:t>Avoid growing in wet, acidic soil, improve drainage.</a:t>
                      </a:r>
                    </a:p>
                    <a:p>
                      <a:r>
                        <a:rPr lang="en-US" sz="1400" b="1" baseline="0" dirty="0">
                          <a:latin typeface="Comic Sans MS" panose="030F0702030302020204" pitchFamily="66" charset="0"/>
                        </a:rPr>
                        <a:t>Crop rotation</a:t>
                      </a:r>
                      <a:endParaRPr lang="en-US" sz="1400" b="1" dirty="0">
                        <a:latin typeface="Comic Sans MS" panose="030F0702030302020204" pitchFamily="66" charset="0"/>
                      </a:endParaRPr>
                    </a:p>
                    <a:p>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Low maintenance</a:t>
                      </a:r>
                    </a:p>
                    <a:p>
                      <a:r>
                        <a:rPr lang="en-US" sz="1400" b="1" dirty="0">
                          <a:latin typeface="Comic Sans MS" panose="030F0702030302020204" pitchFamily="66" charset="0"/>
                        </a:rPr>
                        <a:t>Weed regularly to avoid competition</a:t>
                      </a:r>
                    </a:p>
                    <a:p>
                      <a:r>
                        <a:rPr lang="en-US" sz="1400" b="1" dirty="0">
                          <a:latin typeface="Comic Sans MS" panose="030F0702030302020204" pitchFamily="66" charset="0"/>
                        </a:rPr>
                        <a:t>Thin after germination to one plant per</a:t>
                      </a:r>
                      <a:r>
                        <a:rPr lang="en-US" sz="1400" b="1" baseline="0" dirty="0">
                          <a:latin typeface="Comic Sans MS" panose="030F0702030302020204" pitchFamily="66" charset="0"/>
                        </a:rPr>
                        <a:t> station, </a:t>
                      </a:r>
                      <a:r>
                        <a:rPr lang="en-US" sz="1400" b="1" baseline="0" dirty="0" err="1">
                          <a:latin typeface="Comic Sans MS" panose="030F0702030302020204" pitchFamily="66" charset="0"/>
                        </a:rPr>
                        <a:t>thinnings</a:t>
                      </a:r>
                      <a:r>
                        <a:rPr lang="en-US" sz="1400" b="1" baseline="0" dirty="0">
                          <a:latin typeface="Comic Sans MS" panose="030F0702030302020204" pitchFamily="66" charset="0"/>
                        </a:rPr>
                        <a:t> may be eaten.</a:t>
                      </a:r>
                      <a:endParaRPr lang="en-US" sz="1400" b="1" dirty="0">
                        <a:latin typeface="Comic Sans MS" panose="030F0702030302020204" pitchFamily="66" charset="0"/>
                      </a:endParaRPr>
                    </a:p>
                  </a:txBody>
                  <a:tcPr marL="68580" marR="68580" marT="34290" marB="34290"/>
                </a:tc>
                <a:extLst>
                  <a:ext uri="{0D108BD9-81ED-4DB2-BD59-A6C34878D82A}">
                    <a16:rowId xmlns:a16="http://schemas.microsoft.com/office/drawing/2014/main" val="10001"/>
                  </a:ext>
                </a:extLst>
              </a:tr>
            </a:tbl>
          </a:graphicData>
        </a:graphic>
      </p:graphicFrame>
      <p:pic>
        <p:nvPicPr>
          <p:cNvPr id="3" name="Picture 2"/>
          <p:cNvPicPr>
            <a:picLocks noChangeAspect="1"/>
          </p:cNvPicPr>
          <p:nvPr/>
        </p:nvPicPr>
        <p:blipFill>
          <a:blip r:embed="rId2"/>
          <a:stretch>
            <a:fillRect/>
          </a:stretch>
        </p:blipFill>
        <p:spPr>
          <a:xfrm>
            <a:off x="94268" y="5239546"/>
            <a:ext cx="1005840" cy="1005840"/>
          </a:xfrm>
          <a:prstGeom prst="rect">
            <a:avLst/>
          </a:prstGeom>
        </p:spPr>
      </p:pic>
    </p:spTree>
    <p:extLst>
      <p:ext uri="{BB962C8B-B14F-4D97-AF65-F5344CB8AC3E}">
        <p14:creationId xmlns:p14="http://schemas.microsoft.com/office/powerpoint/2010/main" val="6471551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103695"/>
            <a:ext cx="5086350" cy="1667955"/>
          </a:xfrm>
        </p:spPr>
        <p:txBody>
          <a:bodyPr>
            <a:normAutofit/>
          </a:bodyPr>
          <a:lstStyle/>
          <a:p>
            <a:r>
              <a:rPr lang="en-US" sz="3675" b="1" dirty="0">
                <a:solidFill>
                  <a:srgbClr val="FF0000"/>
                </a:solidFill>
                <a:latin typeface="Comic Sans MS" panose="030F0702030302020204" pitchFamily="66" charset="0"/>
              </a:rPr>
              <a:t>Potatoes</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04196691"/>
              </p:ext>
            </p:extLst>
          </p:nvPr>
        </p:nvGraphicFramePr>
        <p:xfrm>
          <a:off x="0" y="1018095"/>
          <a:ext cx="9144000" cy="5904437"/>
        </p:xfrm>
        <a:graphic>
          <a:graphicData uri="http://schemas.openxmlformats.org/drawingml/2006/table">
            <a:tbl>
              <a:tblPr firstRow="1" bandRow="1">
                <a:tableStyleId>{72833802-FEF1-4C79-8D5D-14CF1EAF98D9}</a:tableStyleId>
              </a:tblPr>
              <a:tblGrid>
                <a:gridCol w="1306286">
                  <a:extLst>
                    <a:ext uri="{9D8B030D-6E8A-4147-A177-3AD203B41FA5}">
                      <a16:colId xmlns:a16="http://schemas.microsoft.com/office/drawing/2014/main" val="20000"/>
                    </a:ext>
                  </a:extLst>
                </a:gridCol>
                <a:gridCol w="1174025">
                  <a:extLst>
                    <a:ext uri="{9D8B030D-6E8A-4147-A177-3AD203B41FA5}">
                      <a16:colId xmlns:a16="http://schemas.microsoft.com/office/drawing/2014/main" val="20001"/>
                    </a:ext>
                  </a:extLst>
                </a:gridCol>
                <a:gridCol w="1303020">
                  <a:extLst>
                    <a:ext uri="{9D8B030D-6E8A-4147-A177-3AD203B41FA5}">
                      <a16:colId xmlns:a16="http://schemas.microsoft.com/office/drawing/2014/main" val="20002"/>
                    </a:ext>
                  </a:extLst>
                </a:gridCol>
                <a:gridCol w="1303020">
                  <a:extLst>
                    <a:ext uri="{9D8B030D-6E8A-4147-A177-3AD203B41FA5}">
                      <a16:colId xmlns:a16="http://schemas.microsoft.com/office/drawing/2014/main" val="20003"/>
                    </a:ext>
                  </a:extLst>
                </a:gridCol>
                <a:gridCol w="121158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gridCol w="1474469">
                  <a:extLst>
                    <a:ext uri="{9D8B030D-6E8A-4147-A177-3AD203B41FA5}">
                      <a16:colId xmlns:a16="http://schemas.microsoft.com/office/drawing/2014/main" val="20006"/>
                    </a:ext>
                  </a:extLst>
                </a:gridCol>
              </a:tblGrid>
              <a:tr h="1554232">
                <a:tc>
                  <a:txBody>
                    <a:bodyPr/>
                    <a:lstStyle/>
                    <a:p>
                      <a:r>
                        <a:rPr lang="en-US" sz="1800" b="1" dirty="0">
                          <a:latin typeface="Comic Sans MS" panose="030F0702030302020204" pitchFamily="66" charset="0"/>
                        </a:rPr>
                        <a:t>Sow</a:t>
                      </a:r>
                    </a:p>
                  </a:txBody>
                  <a:tcPr marL="68580" marR="68580" marT="34290" marB="34290"/>
                </a:tc>
                <a:tc>
                  <a:txBody>
                    <a:bodyPr/>
                    <a:lstStyle/>
                    <a:p>
                      <a:r>
                        <a:rPr lang="en-US" sz="1800" b="1" dirty="0">
                          <a:latin typeface="Comic Sans MS" panose="030F0702030302020204" pitchFamily="66" charset="0"/>
                        </a:rPr>
                        <a:t>Germinate</a:t>
                      </a:r>
                    </a:p>
                  </a:txBody>
                  <a:tcPr marL="68580" marR="68580" marT="34290" marB="34290"/>
                </a:tc>
                <a:tc>
                  <a:txBody>
                    <a:bodyPr/>
                    <a:lstStyle/>
                    <a:p>
                      <a:r>
                        <a:rPr lang="en-US" sz="1800" b="1" dirty="0">
                          <a:latin typeface="Comic Sans MS" panose="030F0702030302020204" pitchFamily="66" charset="0"/>
                        </a:rPr>
                        <a:t>Spacing</a:t>
                      </a:r>
                    </a:p>
                  </a:txBody>
                  <a:tcPr marL="68580" marR="68580" marT="34290" marB="34290"/>
                </a:tc>
                <a:tc>
                  <a:txBody>
                    <a:bodyPr/>
                    <a:lstStyle/>
                    <a:p>
                      <a:r>
                        <a:rPr lang="en-US" sz="1800" b="1" dirty="0">
                          <a:latin typeface="Comic Sans MS" panose="030F0702030302020204" pitchFamily="66" charset="0"/>
                        </a:rPr>
                        <a:t>Soil</a:t>
                      </a:r>
                    </a:p>
                  </a:txBody>
                  <a:tcPr marL="68580" marR="68580" marT="34290" marB="34290"/>
                </a:tc>
                <a:tc>
                  <a:txBody>
                    <a:bodyPr/>
                    <a:lstStyle/>
                    <a:p>
                      <a:r>
                        <a:rPr lang="en-US" sz="1800" b="1" dirty="0">
                          <a:latin typeface="Comic Sans MS" panose="030F0702030302020204" pitchFamily="66" charset="0"/>
                        </a:rPr>
                        <a:t>Pest/</a:t>
                      </a:r>
                    </a:p>
                    <a:p>
                      <a:r>
                        <a:rPr lang="en-US" sz="1800" b="1" dirty="0">
                          <a:latin typeface="Comic Sans MS" panose="030F0702030302020204" pitchFamily="66" charset="0"/>
                        </a:rPr>
                        <a:t>disease</a:t>
                      </a:r>
                    </a:p>
                    <a:p>
                      <a:endParaRPr lang="en-US" sz="1800" b="1" dirty="0">
                        <a:latin typeface="Comic Sans MS" panose="030F0702030302020204" pitchFamily="66" charset="0"/>
                      </a:endParaRPr>
                    </a:p>
                  </a:txBody>
                  <a:tcPr marL="68580" marR="68580" marT="34290" marB="34290"/>
                </a:tc>
                <a:tc>
                  <a:txBody>
                    <a:bodyPr/>
                    <a:lstStyle/>
                    <a:p>
                      <a:r>
                        <a:rPr lang="en-US" sz="1800" b="1" dirty="0">
                          <a:latin typeface="Comic Sans MS" panose="030F0702030302020204" pitchFamily="66" charset="0"/>
                        </a:rPr>
                        <a:t>Pest</a:t>
                      </a:r>
                      <a:r>
                        <a:rPr lang="en-US" sz="1800" b="1" baseline="0" dirty="0">
                          <a:latin typeface="Comic Sans MS" panose="030F0702030302020204" pitchFamily="66" charset="0"/>
                        </a:rPr>
                        <a:t> control</a:t>
                      </a:r>
                    </a:p>
                    <a:p>
                      <a:r>
                        <a:rPr lang="en-US" sz="1800" b="1" baseline="0" dirty="0">
                          <a:latin typeface="Comic Sans MS" panose="030F0702030302020204" pitchFamily="66" charset="0"/>
                        </a:rPr>
                        <a:t>Disease control</a:t>
                      </a:r>
                      <a:endParaRPr lang="en-US" sz="1800" b="1" dirty="0">
                        <a:latin typeface="Comic Sans MS" panose="030F0702030302020204" pitchFamily="66" charset="0"/>
                      </a:endParaRPr>
                    </a:p>
                    <a:p>
                      <a:endParaRPr lang="en-US" sz="1800" b="1" dirty="0">
                        <a:latin typeface="Comic Sans MS" panose="030F0702030302020204" pitchFamily="66" charset="0"/>
                      </a:endParaRPr>
                    </a:p>
                  </a:txBody>
                  <a:tcPr marL="68580" marR="68580" marT="34290" marB="34290"/>
                </a:tc>
                <a:tc>
                  <a:txBody>
                    <a:bodyPr/>
                    <a:lstStyle/>
                    <a:p>
                      <a:r>
                        <a:rPr lang="en-US" sz="1300" b="1" dirty="0">
                          <a:latin typeface="Comic Sans MS" panose="030F0702030302020204" pitchFamily="66" charset="0"/>
                        </a:rPr>
                        <a:t>Maintenance</a:t>
                      </a:r>
                    </a:p>
                  </a:txBody>
                  <a:tcPr marL="68580" marR="68580" marT="34290" marB="34290"/>
                </a:tc>
                <a:extLst>
                  <a:ext uri="{0D108BD9-81ED-4DB2-BD59-A6C34878D82A}">
                    <a16:rowId xmlns:a16="http://schemas.microsoft.com/office/drawing/2014/main" val="10000"/>
                  </a:ext>
                </a:extLst>
              </a:tr>
              <a:tr h="435020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err="1">
                          <a:latin typeface="Comic Sans MS" panose="030F0702030302020204" pitchFamily="66" charset="0"/>
                        </a:rPr>
                        <a:t>Maincrop</a:t>
                      </a:r>
                      <a:r>
                        <a:rPr lang="en-US" sz="1400" b="1" baseline="0" dirty="0">
                          <a:latin typeface="Comic Sans MS" panose="030F0702030302020204" pitchFamily="66" charset="0"/>
                        </a:rPr>
                        <a:t> matures in 135-160 days sow </a:t>
                      </a:r>
                      <a:r>
                        <a:rPr lang="en-US" sz="1400" b="1" baseline="0" dirty="0" err="1">
                          <a:latin typeface="Comic Sans MS" panose="030F0702030302020204" pitchFamily="66" charset="0"/>
                        </a:rPr>
                        <a:t>chitted</a:t>
                      </a:r>
                      <a:r>
                        <a:rPr lang="en-US" sz="1400" b="1" baseline="0" dirty="0">
                          <a:latin typeface="Comic Sans MS" panose="030F0702030302020204" pitchFamily="66" charset="0"/>
                        </a:rPr>
                        <a:t> tubers in early – mid spring when soil temp. reaches a min of 7</a:t>
                      </a:r>
                      <a:r>
                        <a:rPr lang="en-US" sz="1400" b="1" dirty="0">
                          <a:latin typeface="Comic Sans MS" panose="030F0702030302020204" pitchFamily="66" charset="0"/>
                        </a:rPr>
                        <a:t>°C</a:t>
                      </a:r>
                    </a:p>
                    <a:p>
                      <a:r>
                        <a:rPr lang="en-US" sz="1400" b="1" dirty="0">
                          <a:latin typeface="Comic Sans MS" panose="030F0702030302020204" pitchFamily="66" charset="0"/>
                        </a:rPr>
                        <a:t>‘</a:t>
                      </a:r>
                      <a:r>
                        <a:rPr lang="en-US" sz="1400" b="1" dirty="0" err="1">
                          <a:latin typeface="Comic Sans MS" panose="030F0702030302020204" pitchFamily="66" charset="0"/>
                        </a:rPr>
                        <a:t>Sarpo</a:t>
                      </a:r>
                      <a:r>
                        <a:rPr lang="en-US" sz="1400" b="1" dirty="0">
                          <a:latin typeface="Comic Sans MS" panose="030F0702030302020204" pitchFamily="66" charset="0"/>
                        </a:rPr>
                        <a:t> Mira’</a:t>
                      </a:r>
                    </a:p>
                  </a:txBody>
                  <a:tcPr marL="68580" marR="68580" marT="34290" marB="34290"/>
                </a:tc>
                <a:tc>
                  <a:txBody>
                    <a:bodyPr/>
                    <a:lstStyle/>
                    <a:p>
                      <a:r>
                        <a:rPr lang="en-US" sz="1400" b="1" dirty="0">
                          <a:latin typeface="Comic Sans MS" panose="030F0702030302020204" pitchFamily="66" charset="0"/>
                        </a:rPr>
                        <a:t>n/a</a:t>
                      </a:r>
                    </a:p>
                  </a:txBody>
                  <a:tcPr marL="68580" marR="68580" marT="34290" marB="34290"/>
                </a:tc>
                <a:tc>
                  <a:txBody>
                    <a:bodyPr/>
                    <a:lstStyle/>
                    <a:p>
                      <a:r>
                        <a:rPr lang="en-US" sz="1400" b="1" dirty="0">
                          <a:latin typeface="Comic Sans MS" panose="030F0702030302020204" pitchFamily="66" charset="0"/>
                        </a:rPr>
                        <a:t>10-15cm deep</a:t>
                      </a:r>
                      <a:r>
                        <a:rPr lang="en-US" sz="1400" b="1" baseline="0" dirty="0">
                          <a:latin typeface="Comic Sans MS" panose="030F0702030302020204" pitchFamily="66" charset="0"/>
                        </a:rPr>
                        <a:t> drill, plant tubers 5cm deep, 35cm apart in rows 70cm apart</a:t>
                      </a:r>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Wide range of</a:t>
                      </a:r>
                      <a:r>
                        <a:rPr lang="en-US" sz="1400" b="1" baseline="0" dirty="0">
                          <a:latin typeface="Comic Sans MS" panose="030F0702030302020204" pitchFamily="66" charset="0"/>
                        </a:rPr>
                        <a:t> soils, open site, avoid frost pockets. Deep, fertile, well drained loam ideal. Manure previous autumn.</a:t>
                      </a:r>
                    </a:p>
                    <a:p>
                      <a:endParaRPr lang="en-US" sz="1400" b="1" baseline="0" dirty="0">
                        <a:latin typeface="Comic Sans MS" panose="030F0702030302020204" pitchFamily="66" charset="0"/>
                      </a:endParaRPr>
                    </a:p>
                    <a:p>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Leatherjackets,</a:t>
                      </a:r>
                      <a:r>
                        <a:rPr lang="en-US" sz="1400" b="1" baseline="0" dirty="0">
                          <a:latin typeface="Comic Sans MS" panose="030F0702030302020204" pitchFamily="66" charset="0"/>
                        </a:rPr>
                        <a:t> wireworms, slugs</a:t>
                      </a:r>
                    </a:p>
                    <a:p>
                      <a:endParaRPr lang="en-US" sz="1400" b="1" baseline="0" dirty="0">
                        <a:latin typeface="Comic Sans MS" panose="030F0702030302020204" pitchFamily="66" charset="0"/>
                      </a:endParaRPr>
                    </a:p>
                    <a:p>
                      <a:endParaRPr lang="en-US" sz="1400" b="1" baseline="0" dirty="0">
                        <a:latin typeface="Comic Sans MS" panose="030F0702030302020204" pitchFamily="66" charset="0"/>
                      </a:endParaRPr>
                    </a:p>
                    <a:p>
                      <a:endParaRPr lang="en-US" sz="1400" b="1" baseline="0" dirty="0">
                        <a:latin typeface="Comic Sans MS" panose="030F0702030302020204" pitchFamily="66" charset="0"/>
                      </a:endParaRPr>
                    </a:p>
                    <a:p>
                      <a:r>
                        <a:rPr lang="en-US" sz="1400" b="1" baseline="0" dirty="0">
                          <a:latin typeface="Comic Sans MS" panose="030F0702030302020204" pitchFamily="66" charset="0"/>
                        </a:rPr>
                        <a:t>Potato blight</a:t>
                      </a:r>
                    </a:p>
                  </a:txBody>
                  <a:tcPr marL="68580" marR="68580" marT="34290" marB="34290"/>
                </a:tc>
                <a:tc>
                  <a:txBody>
                    <a:bodyPr/>
                    <a:lstStyle/>
                    <a:p>
                      <a:r>
                        <a:rPr lang="en-US" sz="1400" b="1" dirty="0">
                          <a:latin typeface="Comic Sans MS" panose="030F0702030302020204" pitchFamily="66" charset="0"/>
                        </a:rPr>
                        <a:t> Good ground preparation</a:t>
                      </a:r>
                    </a:p>
                    <a:p>
                      <a:r>
                        <a:rPr lang="en-US" sz="1400" b="1" dirty="0" err="1">
                          <a:latin typeface="Comic Sans MS" panose="030F0702030302020204" pitchFamily="66" charset="0"/>
                        </a:rPr>
                        <a:t>Mollusc</a:t>
                      </a:r>
                      <a:r>
                        <a:rPr lang="en-US" sz="1400" b="1" dirty="0">
                          <a:latin typeface="Comic Sans MS" panose="030F0702030302020204" pitchFamily="66" charset="0"/>
                        </a:rPr>
                        <a:t> control, </a:t>
                      </a:r>
                      <a:r>
                        <a:rPr lang="en-US" sz="1400" b="1" dirty="0" err="1">
                          <a:latin typeface="Comic Sans MS" panose="030F0702030302020204" pitchFamily="66" charset="0"/>
                        </a:rPr>
                        <a:t>Supernemos</a:t>
                      </a:r>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r>
                        <a:rPr lang="en-US" sz="1400" b="1" dirty="0">
                          <a:latin typeface="Comic Sans MS" panose="030F0702030302020204" pitchFamily="66" charset="0"/>
                        </a:rPr>
                        <a:t>Buy certified healthy</a:t>
                      </a:r>
                      <a:r>
                        <a:rPr lang="en-US" sz="1400" b="1" baseline="0" dirty="0">
                          <a:latin typeface="Comic Sans MS" panose="030F0702030302020204" pitchFamily="66" charset="0"/>
                        </a:rPr>
                        <a:t> seed. </a:t>
                      </a:r>
                    </a:p>
                    <a:p>
                      <a:r>
                        <a:rPr lang="en-US" sz="1400" b="1" baseline="0" dirty="0">
                          <a:latin typeface="Comic Sans MS" panose="030F0702030302020204" pitchFamily="66" charset="0"/>
                        </a:rPr>
                        <a:t>Buy resistant cultivars</a:t>
                      </a:r>
                    </a:p>
                    <a:p>
                      <a:r>
                        <a:rPr lang="en-US" sz="1400" b="1" baseline="0" dirty="0">
                          <a:latin typeface="Comic Sans MS" panose="030F0702030302020204" pitchFamily="66" charset="0"/>
                        </a:rPr>
                        <a:t>Cover with </a:t>
                      </a:r>
                      <a:r>
                        <a:rPr lang="en-US" sz="1400" b="1" baseline="0" dirty="0" err="1">
                          <a:latin typeface="Comic Sans MS" panose="030F0702030302020204" pitchFamily="66" charset="0"/>
                        </a:rPr>
                        <a:t>bionet</a:t>
                      </a:r>
                      <a:endParaRPr lang="en-US" sz="1400" b="1" dirty="0">
                        <a:latin typeface="Comic Sans MS" panose="030F0702030302020204" pitchFamily="66" charset="0"/>
                      </a:endParaRPr>
                    </a:p>
                  </a:txBody>
                  <a:tcPr marL="68580" marR="68580" marT="34290" marB="34290"/>
                </a:tc>
                <a:tc>
                  <a:txBody>
                    <a:bodyPr/>
                    <a:lstStyle/>
                    <a:p>
                      <a:r>
                        <a:rPr lang="en-US" sz="1300" b="1" dirty="0">
                          <a:latin typeface="Comic Sans MS" panose="030F0702030302020204" pitchFamily="66" charset="0"/>
                        </a:rPr>
                        <a:t>If dry water when flowering especially on very</a:t>
                      </a:r>
                      <a:r>
                        <a:rPr lang="en-US" sz="1300" b="1" baseline="0" dirty="0">
                          <a:latin typeface="Comic Sans MS" panose="030F0702030302020204" pitchFamily="66" charset="0"/>
                        </a:rPr>
                        <a:t> light soils during prolonged dry spells. Once stems emerge to 15cms earth up to cover lower leaves (may be done in stages) to suppress weeds and increase yields</a:t>
                      </a:r>
                    </a:p>
                    <a:p>
                      <a:pPr marL="0" marR="0" indent="0" algn="l" defTabSz="914400" rtl="0" eaLnBrk="1" fontAlgn="auto" latinLnBrk="0" hangingPunct="1">
                        <a:lnSpc>
                          <a:spcPct val="100000"/>
                        </a:lnSpc>
                        <a:spcBef>
                          <a:spcPts val="0"/>
                        </a:spcBef>
                        <a:spcAft>
                          <a:spcPts val="0"/>
                        </a:spcAft>
                        <a:buClrTx/>
                        <a:buSzTx/>
                        <a:buFontTx/>
                        <a:buNone/>
                        <a:tabLst/>
                        <a:defRPr/>
                      </a:pPr>
                      <a:r>
                        <a:rPr lang="en-US" sz="1300" b="1" baseline="0" dirty="0">
                          <a:latin typeface="Comic Sans MS" panose="030F0702030302020204" pitchFamily="66" charset="0"/>
                        </a:rPr>
                        <a:t>Minimum 5yr rotation to avoid build up of eelworm</a:t>
                      </a:r>
                      <a:endParaRPr lang="en-US" sz="1300" b="1" dirty="0">
                        <a:latin typeface="Comic Sans MS" panose="030F0702030302020204" pitchFamily="66" charset="0"/>
                      </a:endParaRPr>
                    </a:p>
                    <a:p>
                      <a:endParaRPr lang="en-US" sz="1300" b="1" dirty="0">
                        <a:latin typeface="Comic Sans MS" panose="030F0702030302020204" pitchFamily="66" charset="0"/>
                      </a:endParaRPr>
                    </a:p>
                  </a:txBody>
                  <a:tcPr marL="68580" marR="68580" marT="34290" marB="34290"/>
                </a:tc>
                <a:extLst>
                  <a:ext uri="{0D108BD9-81ED-4DB2-BD59-A6C34878D82A}">
                    <a16:rowId xmlns:a16="http://schemas.microsoft.com/office/drawing/2014/main" val="10001"/>
                  </a:ext>
                </a:extLst>
              </a:tr>
            </a:tbl>
          </a:graphicData>
        </a:graphic>
      </p:graphicFrame>
      <p:pic>
        <p:nvPicPr>
          <p:cNvPr id="3" name="Picture 2"/>
          <p:cNvPicPr>
            <a:picLocks noChangeAspect="1"/>
          </p:cNvPicPr>
          <p:nvPr/>
        </p:nvPicPr>
        <p:blipFill>
          <a:blip r:embed="rId2"/>
          <a:stretch>
            <a:fillRect/>
          </a:stretch>
        </p:blipFill>
        <p:spPr>
          <a:xfrm>
            <a:off x="94268" y="5328737"/>
            <a:ext cx="1557395" cy="1303020"/>
          </a:xfrm>
          <a:prstGeom prst="rect">
            <a:avLst/>
          </a:prstGeom>
        </p:spPr>
      </p:pic>
    </p:spTree>
    <p:extLst>
      <p:ext uri="{BB962C8B-B14F-4D97-AF65-F5344CB8AC3E}">
        <p14:creationId xmlns:p14="http://schemas.microsoft.com/office/powerpoint/2010/main" val="18799050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6140" y="1"/>
            <a:ext cx="5109210" cy="1771650"/>
          </a:xfrm>
        </p:spPr>
        <p:txBody>
          <a:bodyPr>
            <a:normAutofit/>
          </a:bodyPr>
          <a:lstStyle/>
          <a:p>
            <a:r>
              <a:rPr lang="en-US" sz="3675" b="1" dirty="0">
                <a:solidFill>
                  <a:srgbClr val="FF0000"/>
                </a:solidFill>
                <a:latin typeface="Comic Sans MS" panose="030F0702030302020204" pitchFamily="66" charset="0"/>
              </a:rPr>
              <a:t>Lettuce</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17262578"/>
              </p:ext>
            </p:extLst>
          </p:nvPr>
        </p:nvGraphicFramePr>
        <p:xfrm>
          <a:off x="0" y="1036948"/>
          <a:ext cx="9144000" cy="5474798"/>
        </p:xfrm>
        <a:graphic>
          <a:graphicData uri="http://schemas.openxmlformats.org/drawingml/2006/table">
            <a:tbl>
              <a:tblPr firstRow="1" bandRow="1">
                <a:tableStyleId>{72833802-FEF1-4C79-8D5D-14CF1EAF98D9}</a:tableStyleId>
              </a:tblPr>
              <a:tblGrid>
                <a:gridCol w="1306286">
                  <a:extLst>
                    <a:ext uri="{9D8B030D-6E8A-4147-A177-3AD203B41FA5}">
                      <a16:colId xmlns:a16="http://schemas.microsoft.com/office/drawing/2014/main" val="20000"/>
                    </a:ext>
                  </a:extLst>
                </a:gridCol>
                <a:gridCol w="1311185">
                  <a:extLst>
                    <a:ext uri="{9D8B030D-6E8A-4147-A177-3AD203B41FA5}">
                      <a16:colId xmlns:a16="http://schemas.microsoft.com/office/drawing/2014/main" val="20001"/>
                    </a:ext>
                  </a:extLst>
                </a:gridCol>
                <a:gridCol w="1017270">
                  <a:extLst>
                    <a:ext uri="{9D8B030D-6E8A-4147-A177-3AD203B41FA5}">
                      <a16:colId xmlns:a16="http://schemas.microsoft.com/office/drawing/2014/main" val="20002"/>
                    </a:ext>
                  </a:extLst>
                </a:gridCol>
                <a:gridCol w="1360170">
                  <a:extLst>
                    <a:ext uri="{9D8B030D-6E8A-4147-A177-3AD203B41FA5}">
                      <a16:colId xmlns:a16="http://schemas.microsoft.com/office/drawing/2014/main" val="20003"/>
                    </a:ext>
                  </a:extLst>
                </a:gridCol>
                <a:gridCol w="128016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gridCol w="1497329">
                  <a:extLst>
                    <a:ext uri="{9D8B030D-6E8A-4147-A177-3AD203B41FA5}">
                      <a16:colId xmlns:a16="http://schemas.microsoft.com/office/drawing/2014/main" val="20006"/>
                    </a:ext>
                  </a:extLst>
                </a:gridCol>
              </a:tblGrid>
              <a:tr h="1565738">
                <a:tc>
                  <a:txBody>
                    <a:bodyPr/>
                    <a:lstStyle/>
                    <a:p>
                      <a:r>
                        <a:rPr lang="en-US" sz="1800" b="1" dirty="0">
                          <a:latin typeface="Comic Sans MS" panose="030F0702030302020204" pitchFamily="66" charset="0"/>
                        </a:rPr>
                        <a:t>Sow</a:t>
                      </a:r>
                    </a:p>
                  </a:txBody>
                  <a:tcPr marL="68580" marR="68580" marT="34290" marB="34290"/>
                </a:tc>
                <a:tc>
                  <a:txBody>
                    <a:bodyPr/>
                    <a:lstStyle/>
                    <a:p>
                      <a:r>
                        <a:rPr lang="en-US" sz="1800" b="1" dirty="0">
                          <a:latin typeface="Comic Sans MS" panose="030F0702030302020204" pitchFamily="66" charset="0"/>
                        </a:rPr>
                        <a:t>Germinate</a:t>
                      </a:r>
                    </a:p>
                  </a:txBody>
                  <a:tcPr marL="68580" marR="68580" marT="34290" marB="34290"/>
                </a:tc>
                <a:tc>
                  <a:txBody>
                    <a:bodyPr/>
                    <a:lstStyle/>
                    <a:p>
                      <a:r>
                        <a:rPr lang="en-US" sz="1800" b="1" dirty="0">
                          <a:latin typeface="Comic Sans MS" panose="030F0702030302020204" pitchFamily="66" charset="0"/>
                        </a:rPr>
                        <a:t>Spacing</a:t>
                      </a:r>
                    </a:p>
                  </a:txBody>
                  <a:tcPr marL="68580" marR="68580" marT="34290" marB="34290"/>
                </a:tc>
                <a:tc>
                  <a:txBody>
                    <a:bodyPr/>
                    <a:lstStyle/>
                    <a:p>
                      <a:r>
                        <a:rPr lang="en-US" sz="1800" b="1" dirty="0">
                          <a:latin typeface="Comic Sans MS" panose="030F0702030302020204" pitchFamily="66" charset="0"/>
                        </a:rPr>
                        <a:t>Soil</a:t>
                      </a:r>
                    </a:p>
                  </a:txBody>
                  <a:tcPr marL="68580" marR="68580" marT="34290" marB="34290"/>
                </a:tc>
                <a:tc>
                  <a:txBody>
                    <a:bodyPr/>
                    <a:lstStyle/>
                    <a:p>
                      <a:r>
                        <a:rPr lang="en-US" sz="1800" b="1" dirty="0">
                          <a:latin typeface="Comic Sans MS" panose="030F0702030302020204" pitchFamily="66" charset="0"/>
                        </a:rPr>
                        <a:t>Pest/</a:t>
                      </a:r>
                    </a:p>
                    <a:p>
                      <a:r>
                        <a:rPr lang="en-US" sz="1800" b="1" dirty="0">
                          <a:latin typeface="Comic Sans MS" panose="030F0702030302020204" pitchFamily="66" charset="0"/>
                        </a:rPr>
                        <a:t>disease</a:t>
                      </a:r>
                    </a:p>
                    <a:p>
                      <a:endParaRPr lang="en-US" sz="1800" b="1" dirty="0">
                        <a:latin typeface="Comic Sans MS" panose="030F0702030302020204" pitchFamily="66" charset="0"/>
                      </a:endParaRPr>
                    </a:p>
                  </a:txBody>
                  <a:tcPr marL="68580" marR="68580" marT="34290" marB="34290"/>
                </a:tc>
                <a:tc>
                  <a:txBody>
                    <a:bodyPr/>
                    <a:lstStyle/>
                    <a:p>
                      <a:r>
                        <a:rPr lang="en-US" sz="1800" b="1" dirty="0">
                          <a:latin typeface="Comic Sans MS" panose="030F0702030302020204" pitchFamily="66" charset="0"/>
                        </a:rPr>
                        <a:t>Pest</a:t>
                      </a:r>
                      <a:r>
                        <a:rPr lang="en-US" sz="1800" b="1" baseline="0" dirty="0">
                          <a:latin typeface="Comic Sans MS" panose="030F0702030302020204" pitchFamily="66" charset="0"/>
                        </a:rPr>
                        <a:t> control</a:t>
                      </a:r>
                    </a:p>
                    <a:p>
                      <a:r>
                        <a:rPr lang="en-US" sz="1800" b="1" baseline="0" dirty="0">
                          <a:latin typeface="Comic Sans MS" panose="030F0702030302020204" pitchFamily="66" charset="0"/>
                        </a:rPr>
                        <a:t>Disease control</a:t>
                      </a:r>
                      <a:endParaRPr lang="en-US" sz="1800" b="1" dirty="0">
                        <a:latin typeface="Comic Sans MS" panose="030F0702030302020204" pitchFamily="66" charset="0"/>
                      </a:endParaRPr>
                    </a:p>
                    <a:p>
                      <a:endParaRPr lang="en-US" sz="1800" b="1" dirty="0">
                        <a:latin typeface="Comic Sans MS" panose="030F0702030302020204" pitchFamily="66" charset="0"/>
                      </a:endParaRPr>
                    </a:p>
                  </a:txBody>
                  <a:tcPr marL="68580" marR="68580" marT="34290" marB="34290"/>
                </a:tc>
                <a:tc>
                  <a:txBody>
                    <a:bodyPr/>
                    <a:lstStyle/>
                    <a:p>
                      <a:r>
                        <a:rPr lang="en-US" sz="1800" b="1" dirty="0">
                          <a:latin typeface="Comic Sans MS" panose="030F0702030302020204" pitchFamily="66" charset="0"/>
                        </a:rPr>
                        <a:t>Maintenance</a:t>
                      </a:r>
                    </a:p>
                  </a:txBody>
                  <a:tcPr marL="68580" marR="68580" marT="34290" marB="34290"/>
                </a:tc>
                <a:extLst>
                  <a:ext uri="{0D108BD9-81ED-4DB2-BD59-A6C34878D82A}">
                    <a16:rowId xmlns:a16="http://schemas.microsoft.com/office/drawing/2014/main" val="10000"/>
                  </a:ext>
                </a:extLst>
              </a:tr>
              <a:tr h="3602210">
                <a:tc>
                  <a:txBody>
                    <a:bodyPr/>
                    <a:lstStyle/>
                    <a:p>
                      <a:r>
                        <a:rPr lang="en-US" sz="1400" b="1" i="0" dirty="0">
                          <a:latin typeface="Comic Sans MS" panose="030F0702030302020204" pitchFamily="66" charset="0"/>
                        </a:rPr>
                        <a:t>Successional growing for almost year</a:t>
                      </a:r>
                      <a:r>
                        <a:rPr lang="en-US" sz="1400" b="1" i="0" baseline="0" dirty="0">
                          <a:latin typeface="Comic Sans MS" panose="030F0702030302020204" pitchFamily="66" charset="0"/>
                        </a:rPr>
                        <a:t> round supply. May be grown as intercrop</a:t>
                      </a:r>
                    </a:p>
                    <a:p>
                      <a:endParaRPr lang="en-US" sz="1400" b="1" i="0" baseline="0" dirty="0">
                        <a:latin typeface="Comic Sans MS" panose="030F0702030302020204" pitchFamily="66" charset="0"/>
                      </a:endParaRPr>
                    </a:p>
                    <a:p>
                      <a:r>
                        <a:rPr lang="en-US" sz="1400" b="1" i="0" baseline="0" dirty="0" err="1">
                          <a:latin typeface="Comic Sans MS" panose="030F0702030302020204" pitchFamily="66" charset="0"/>
                        </a:rPr>
                        <a:t>Crisphead</a:t>
                      </a:r>
                      <a:r>
                        <a:rPr lang="en-US" sz="1400" b="1" i="0" baseline="0" dirty="0">
                          <a:latin typeface="Comic Sans MS" panose="030F0702030302020204" pitchFamily="66" charset="0"/>
                        </a:rPr>
                        <a:t> cv. ‘Saladin’</a:t>
                      </a:r>
                      <a:endParaRPr lang="en-US" sz="1400" b="1" i="0" dirty="0">
                        <a:latin typeface="Comic Sans MS" panose="030F0702030302020204" pitchFamily="66" charset="0"/>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i="0" dirty="0">
                          <a:latin typeface="Comic Sans MS" panose="030F0702030302020204" pitchFamily="66" charset="0"/>
                        </a:rPr>
                        <a:t>Germinates well at</a:t>
                      </a:r>
                      <a:r>
                        <a:rPr lang="en-US" sz="1400" b="1" i="0" baseline="0" dirty="0">
                          <a:latin typeface="Comic Sans MS" panose="030F0702030302020204" pitchFamily="66" charset="0"/>
                        </a:rPr>
                        <a:t> low temperatures. Will not germinate above 25</a:t>
                      </a:r>
                      <a:r>
                        <a:rPr lang="en-US" sz="1400" b="1" i="0" dirty="0">
                          <a:latin typeface="Comic Sans MS" panose="030F0702030302020204" pitchFamily="66" charset="0"/>
                        </a:rPr>
                        <a:t>°C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i="0" dirty="0">
                          <a:latin typeface="Comic Sans MS" panose="030F0702030302020204" pitchFamily="66" charset="0"/>
                        </a:rPr>
                        <a:t>6-12 days</a:t>
                      </a:r>
                    </a:p>
                  </a:txBody>
                  <a:tcPr marL="68580" marR="68580" marT="34290" marB="34290"/>
                </a:tc>
                <a:tc>
                  <a:txBody>
                    <a:bodyPr/>
                    <a:lstStyle/>
                    <a:p>
                      <a:r>
                        <a:rPr lang="en-US" sz="1400" b="1" i="0" dirty="0">
                          <a:latin typeface="Comic Sans MS" panose="030F0702030302020204" pitchFamily="66" charset="0"/>
                        </a:rPr>
                        <a:t>13-15cm apart each way</a:t>
                      </a:r>
                    </a:p>
                  </a:txBody>
                  <a:tcPr marL="68580" marR="68580" marT="34290" marB="34290"/>
                </a:tc>
                <a:tc>
                  <a:txBody>
                    <a:bodyPr/>
                    <a:lstStyle/>
                    <a:p>
                      <a:r>
                        <a:rPr lang="en-US" sz="1400" b="1" i="0" dirty="0">
                          <a:latin typeface="Comic Sans MS" panose="030F0702030302020204" pitchFamily="66" charset="0"/>
                        </a:rPr>
                        <a:t>Light well-drained, moisture retentive, fertile soil,</a:t>
                      </a:r>
                      <a:r>
                        <a:rPr lang="en-US" sz="1400" b="1" i="0" baseline="0" dirty="0">
                          <a:latin typeface="Comic Sans MS" panose="030F0702030302020204" pitchFamily="66" charset="0"/>
                        </a:rPr>
                        <a:t> pH 6.5-7.5,</a:t>
                      </a:r>
                    </a:p>
                  </a:txBody>
                  <a:tcPr marL="68580" marR="68580" marT="34290" marB="34290"/>
                </a:tc>
                <a:tc>
                  <a:txBody>
                    <a:bodyPr/>
                    <a:lstStyle/>
                    <a:p>
                      <a:r>
                        <a:rPr lang="en-US" sz="1400" b="1" i="0" dirty="0">
                          <a:latin typeface="Comic Sans MS" panose="030F0702030302020204" pitchFamily="66" charset="0"/>
                        </a:rPr>
                        <a:t>Root aphid</a:t>
                      </a:r>
                    </a:p>
                    <a:p>
                      <a:endParaRPr lang="en-US" sz="1400" b="1" i="0" dirty="0">
                        <a:latin typeface="Comic Sans MS" panose="030F0702030302020204" pitchFamily="66" charset="0"/>
                      </a:endParaRPr>
                    </a:p>
                    <a:p>
                      <a:endParaRPr lang="en-US" sz="1400" b="1" i="0" dirty="0">
                        <a:latin typeface="Comic Sans MS" panose="030F0702030302020204" pitchFamily="66" charset="0"/>
                      </a:endParaRPr>
                    </a:p>
                    <a:p>
                      <a:endParaRPr lang="en-US" sz="1400" b="1" i="0" dirty="0">
                        <a:latin typeface="Comic Sans MS" panose="030F0702030302020204" pitchFamily="66" charset="0"/>
                      </a:endParaRPr>
                    </a:p>
                    <a:p>
                      <a:endParaRPr lang="en-US" sz="1400" b="1" i="0" dirty="0">
                        <a:latin typeface="Comic Sans MS" panose="030F0702030302020204" pitchFamily="66" charset="0"/>
                      </a:endParaRPr>
                    </a:p>
                    <a:p>
                      <a:endParaRPr lang="en-US" sz="1400" b="1" i="0" dirty="0">
                        <a:latin typeface="Comic Sans MS" panose="030F0702030302020204" pitchFamily="66" charset="0"/>
                      </a:endParaRPr>
                    </a:p>
                    <a:p>
                      <a:endParaRPr lang="en-US" sz="1400" b="1" i="0" dirty="0">
                        <a:latin typeface="Comic Sans MS" panose="030F0702030302020204" pitchFamily="66" charset="0"/>
                      </a:endParaRPr>
                    </a:p>
                    <a:p>
                      <a:r>
                        <a:rPr lang="en-US" sz="1400" b="1" i="0" dirty="0">
                          <a:latin typeface="Comic Sans MS" panose="030F0702030302020204" pitchFamily="66" charset="0"/>
                        </a:rPr>
                        <a:t>Fungal infection – Botrytis, Downy mildew</a:t>
                      </a:r>
                    </a:p>
                    <a:p>
                      <a:endParaRPr lang="en-US" sz="1400" b="1" i="0" dirty="0">
                        <a:latin typeface="Comic Sans MS" panose="030F0702030302020204" pitchFamily="66" charset="0"/>
                      </a:endParaRPr>
                    </a:p>
                    <a:p>
                      <a:endParaRPr lang="en-US" sz="1400" b="1" i="0" dirty="0">
                        <a:latin typeface="Comic Sans MS" panose="030F0702030302020204" pitchFamily="66" charset="0"/>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i="0" baseline="0" dirty="0">
                          <a:latin typeface="Comic Sans MS" panose="030F0702030302020204" pitchFamily="66" charset="0"/>
                        </a:rPr>
                        <a:t>Rotate to avoid build up of root aphid. Use resistant cultivars.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i="0" baseline="0" dirty="0">
                        <a:latin typeface="Comic Sans MS" panose="030F0702030302020204" pitchFamily="66"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i="0" dirty="0">
                        <a:latin typeface="Comic Sans MS" panose="030F0702030302020204" pitchFamily="66" charset="0"/>
                      </a:endParaRPr>
                    </a:p>
                    <a:p>
                      <a:r>
                        <a:rPr lang="en-US" sz="1400" b="1" i="0" dirty="0">
                          <a:latin typeface="Comic Sans MS" panose="030F0702030302020204" pitchFamily="66" charset="0"/>
                        </a:rPr>
                        <a:t>Thin seedlings early, avoid over crowding, remove and destroy infected plants/leaves.</a:t>
                      </a:r>
                    </a:p>
                    <a:p>
                      <a:r>
                        <a:rPr lang="en-US" sz="1400" b="1" i="0" dirty="0">
                          <a:latin typeface="Comic Sans MS" panose="030F0702030302020204" pitchFamily="66" charset="0"/>
                        </a:rPr>
                        <a:t>Grow</a:t>
                      </a:r>
                      <a:r>
                        <a:rPr lang="en-US" sz="1400" b="1" i="0" baseline="0" dirty="0">
                          <a:latin typeface="Comic Sans MS" panose="030F0702030302020204" pitchFamily="66" charset="0"/>
                        </a:rPr>
                        <a:t> resistant cultivars</a:t>
                      </a:r>
                      <a:endParaRPr lang="en-US" sz="1400" b="1" i="0" dirty="0">
                        <a:latin typeface="Comic Sans MS" panose="030F0702030302020204" pitchFamily="66" charset="0"/>
                      </a:endParaRPr>
                    </a:p>
                  </a:txBody>
                  <a:tcPr marL="68580" marR="68580" marT="34290" marB="34290"/>
                </a:tc>
                <a:tc>
                  <a:txBody>
                    <a:bodyPr/>
                    <a:lstStyle/>
                    <a:p>
                      <a:r>
                        <a:rPr lang="en-US" sz="1400" b="1" i="0" dirty="0">
                          <a:latin typeface="Comic Sans MS" panose="030F0702030302020204" pitchFamily="66" charset="0"/>
                        </a:rPr>
                        <a:t>Beneficial to plant through a mulch or mulch</a:t>
                      </a:r>
                      <a:r>
                        <a:rPr lang="en-US" sz="1400" b="1" i="0" baseline="0" dirty="0">
                          <a:latin typeface="Comic Sans MS" panose="030F0702030302020204" pitchFamily="66" charset="0"/>
                        </a:rPr>
                        <a:t> after planting.</a:t>
                      </a:r>
                    </a:p>
                    <a:p>
                      <a:r>
                        <a:rPr lang="en-US" sz="1400" b="1" i="0" baseline="0" dirty="0">
                          <a:latin typeface="Comic Sans MS" panose="030F0702030302020204" pitchFamily="66" charset="0"/>
                        </a:rPr>
                        <a:t>Keep weed free</a:t>
                      </a:r>
                    </a:p>
                    <a:p>
                      <a:r>
                        <a:rPr lang="en-US" sz="1400" b="1" i="0" baseline="0" dirty="0">
                          <a:latin typeface="Comic Sans MS" panose="030F0702030302020204" pitchFamily="66" charset="0"/>
                        </a:rPr>
                        <a:t>Liquid feed as necessary with a N rich feed before irrigation/rain. Protect from slugs, snails pigeons etc.</a:t>
                      </a:r>
                      <a:endParaRPr lang="en-US" sz="1400" b="1" i="0" dirty="0">
                        <a:latin typeface="Comic Sans MS" panose="030F0702030302020204" pitchFamily="66" charset="0"/>
                      </a:endParaRPr>
                    </a:p>
                  </a:txBody>
                  <a:tcPr marL="68580" marR="68580" marT="34290" marB="34290"/>
                </a:tc>
                <a:extLst>
                  <a:ext uri="{0D108BD9-81ED-4DB2-BD59-A6C34878D82A}">
                    <a16:rowId xmlns:a16="http://schemas.microsoft.com/office/drawing/2014/main" val="10001"/>
                  </a:ext>
                </a:extLst>
              </a:tr>
            </a:tbl>
          </a:graphicData>
        </a:graphic>
      </p:graphicFrame>
      <p:pic>
        <p:nvPicPr>
          <p:cNvPr id="3" name="Picture 2"/>
          <p:cNvPicPr>
            <a:picLocks noChangeAspect="1"/>
          </p:cNvPicPr>
          <p:nvPr/>
        </p:nvPicPr>
        <p:blipFill>
          <a:blip r:embed="rId2"/>
          <a:stretch>
            <a:fillRect/>
          </a:stretch>
        </p:blipFill>
        <p:spPr>
          <a:xfrm>
            <a:off x="65988" y="4949729"/>
            <a:ext cx="1245870" cy="1102995"/>
          </a:xfrm>
          <a:prstGeom prst="rect">
            <a:avLst/>
          </a:prstGeom>
        </p:spPr>
      </p:pic>
    </p:spTree>
    <p:extLst>
      <p:ext uri="{BB962C8B-B14F-4D97-AF65-F5344CB8AC3E}">
        <p14:creationId xmlns:p14="http://schemas.microsoft.com/office/powerpoint/2010/main" val="17846766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5244" y="272789"/>
            <a:ext cx="4526280" cy="914399"/>
          </a:xfrm>
        </p:spPr>
        <p:txBody>
          <a:bodyPr>
            <a:normAutofit fontScale="90000"/>
          </a:bodyPr>
          <a:lstStyle/>
          <a:p>
            <a:r>
              <a:rPr lang="en-US" sz="3675" b="1" dirty="0">
                <a:solidFill>
                  <a:srgbClr val="FF0000"/>
                </a:solidFill>
                <a:latin typeface="Comic Sans MS" panose="030F0702030302020204" pitchFamily="66" charset="0"/>
              </a:rPr>
              <a:t>Radish</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25427211"/>
              </p:ext>
            </p:extLst>
          </p:nvPr>
        </p:nvGraphicFramePr>
        <p:xfrm>
          <a:off x="0" y="1451373"/>
          <a:ext cx="9144000" cy="5074920"/>
        </p:xfrm>
        <a:graphic>
          <a:graphicData uri="http://schemas.openxmlformats.org/drawingml/2006/table">
            <a:tbl>
              <a:tblPr firstRow="1" bandRow="1">
                <a:tableStyleId>{72833802-FEF1-4C79-8D5D-14CF1EAF98D9}</a:tableStyleId>
              </a:tblPr>
              <a:tblGrid>
                <a:gridCol w="1280468">
                  <a:extLst>
                    <a:ext uri="{9D8B030D-6E8A-4147-A177-3AD203B41FA5}">
                      <a16:colId xmlns:a16="http://schemas.microsoft.com/office/drawing/2014/main" val="20000"/>
                    </a:ext>
                  </a:extLst>
                </a:gridCol>
                <a:gridCol w="1280468">
                  <a:extLst>
                    <a:ext uri="{9D8B030D-6E8A-4147-A177-3AD203B41FA5}">
                      <a16:colId xmlns:a16="http://schemas.microsoft.com/office/drawing/2014/main" val="20001"/>
                    </a:ext>
                  </a:extLst>
                </a:gridCol>
                <a:gridCol w="1280468">
                  <a:extLst>
                    <a:ext uri="{9D8B030D-6E8A-4147-A177-3AD203B41FA5}">
                      <a16:colId xmlns:a16="http://schemas.microsoft.com/office/drawing/2014/main" val="20002"/>
                    </a:ext>
                  </a:extLst>
                </a:gridCol>
                <a:gridCol w="1008891">
                  <a:extLst>
                    <a:ext uri="{9D8B030D-6E8A-4147-A177-3AD203B41FA5}">
                      <a16:colId xmlns:a16="http://schemas.microsoft.com/office/drawing/2014/main" val="20003"/>
                    </a:ext>
                  </a:extLst>
                </a:gridCol>
                <a:gridCol w="1123122">
                  <a:extLst>
                    <a:ext uri="{9D8B030D-6E8A-4147-A177-3AD203B41FA5}">
                      <a16:colId xmlns:a16="http://schemas.microsoft.com/office/drawing/2014/main" val="20004"/>
                    </a:ext>
                  </a:extLst>
                </a:gridCol>
                <a:gridCol w="1689652">
                  <a:extLst>
                    <a:ext uri="{9D8B030D-6E8A-4147-A177-3AD203B41FA5}">
                      <a16:colId xmlns:a16="http://schemas.microsoft.com/office/drawing/2014/main" val="20005"/>
                    </a:ext>
                  </a:extLst>
                </a:gridCol>
                <a:gridCol w="1480931">
                  <a:extLst>
                    <a:ext uri="{9D8B030D-6E8A-4147-A177-3AD203B41FA5}">
                      <a16:colId xmlns:a16="http://schemas.microsoft.com/office/drawing/2014/main" val="20006"/>
                    </a:ext>
                  </a:extLst>
                </a:gridCol>
              </a:tblGrid>
              <a:tr h="1016665">
                <a:tc>
                  <a:txBody>
                    <a:bodyPr/>
                    <a:lstStyle/>
                    <a:p>
                      <a:r>
                        <a:rPr lang="en-US" sz="1800" b="1" dirty="0">
                          <a:latin typeface="Comic Sans MS" panose="030F0702030302020204" pitchFamily="66" charset="0"/>
                        </a:rPr>
                        <a:t>Sow</a:t>
                      </a:r>
                    </a:p>
                  </a:txBody>
                  <a:tcPr marL="68580" marR="68580" marT="34290" marB="34290"/>
                </a:tc>
                <a:tc>
                  <a:txBody>
                    <a:bodyPr/>
                    <a:lstStyle/>
                    <a:p>
                      <a:r>
                        <a:rPr lang="en-US" sz="1800" b="1" dirty="0">
                          <a:latin typeface="Comic Sans MS" panose="030F0702030302020204" pitchFamily="66" charset="0"/>
                        </a:rPr>
                        <a:t>Germinate</a:t>
                      </a:r>
                    </a:p>
                  </a:txBody>
                  <a:tcPr marL="68580" marR="68580" marT="34290" marB="34290"/>
                </a:tc>
                <a:tc>
                  <a:txBody>
                    <a:bodyPr/>
                    <a:lstStyle/>
                    <a:p>
                      <a:r>
                        <a:rPr lang="en-US" sz="1800" b="1" dirty="0">
                          <a:latin typeface="Comic Sans MS" panose="030F0702030302020204" pitchFamily="66" charset="0"/>
                        </a:rPr>
                        <a:t>Spacing</a:t>
                      </a:r>
                    </a:p>
                  </a:txBody>
                  <a:tcPr marL="68580" marR="68580" marT="34290" marB="34290"/>
                </a:tc>
                <a:tc>
                  <a:txBody>
                    <a:bodyPr/>
                    <a:lstStyle/>
                    <a:p>
                      <a:r>
                        <a:rPr lang="en-US" sz="1800" b="1" dirty="0">
                          <a:latin typeface="Comic Sans MS" panose="030F0702030302020204" pitchFamily="66" charset="0"/>
                        </a:rPr>
                        <a:t>Soil</a:t>
                      </a:r>
                    </a:p>
                  </a:txBody>
                  <a:tcPr marL="68580" marR="68580" marT="34290" marB="34290"/>
                </a:tc>
                <a:tc>
                  <a:txBody>
                    <a:bodyPr/>
                    <a:lstStyle/>
                    <a:p>
                      <a:r>
                        <a:rPr lang="en-US" sz="1800" b="1" dirty="0">
                          <a:latin typeface="Comic Sans MS" panose="030F0702030302020204" pitchFamily="66" charset="0"/>
                        </a:rPr>
                        <a:t>Pest/</a:t>
                      </a:r>
                    </a:p>
                    <a:p>
                      <a:r>
                        <a:rPr lang="en-US" sz="1800" b="1" dirty="0">
                          <a:latin typeface="Comic Sans MS" panose="030F0702030302020204" pitchFamily="66" charset="0"/>
                        </a:rPr>
                        <a:t>disease</a:t>
                      </a:r>
                    </a:p>
                    <a:p>
                      <a:endParaRPr lang="en-US" sz="1800" b="1" dirty="0">
                        <a:latin typeface="Comic Sans MS" panose="030F0702030302020204" pitchFamily="66" charset="0"/>
                      </a:endParaRPr>
                    </a:p>
                  </a:txBody>
                  <a:tcPr marL="68580" marR="68580" marT="34290" marB="34290"/>
                </a:tc>
                <a:tc>
                  <a:txBody>
                    <a:bodyPr/>
                    <a:lstStyle/>
                    <a:p>
                      <a:r>
                        <a:rPr lang="en-US" sz="1800" b="1" dirty="0">
                          <a:latin typeface="Comic Sans MS" panose="030F0702030302020204" pitchFamily="66" charset="0"/>
                        </a:rPr>
                        <a:t>Pest</a:t>
                      </a:r>
                      <a:r>
                        <a:rPr lang="en-US" sz="1800" b="1" baseline="0" dirty="0">
                          <a:latin typeface="Comic Sans MS" panose="030F0702030302020204" pitchFamily="66" charset="0"/>
                        </a:rPr>
                        <a:t> control</a:t>
                      </a:r>
                    </a:p>
                    <a:p>
                      <a:r>
                        <a:rPr lang="en-US" sz="1800" b="1" baseline="0" dirty="0">
                          <a:latin typeface="Comic Sans MS" panose="030F0702030302020204" pitchFamily="66" charset="0"/>
                        </a:rPr>
                        <a:t>Disease control</a:t>
                      </a:r>
                      <a:endParaRPr lang="en-US" sz="1800" b="1" dirty="0">
                        <a:latin typeface="Comic Sans MS" panose="030F0702030302020204" pitchFamily="66" charset="0"/>
                      </a:endParaRPr>
                    </a:p>
                    <a:p>
                      <a:endParaRPr lang="en-US" sz="1800" b="1" dirty="0">
                        <a:latin typeface="Comic Sans MS" panose="030F0702030302020204" pitchFamily="66" charset="0"/>
                      </a:endParaRPr>
                    </a:p>
                  </a:txBody>
                  <a:tcPr marL="68580" marR="68580" marT="34290" marB="34290"/>
                </a:tc>
                <a:tc>
                  <a:txBody>
                    <a:bodyPr/>
                    <a:lstStyle/>
                    <a:p>
                      <a:r>
                        <a:rPr lang="en-US" sz="1800" b="1" dirty="0">
                          <a:latin typeface="Comic Sans MS" panose="030F0702030302020204" pitchFamily="66" charset="0"/>
                        </a:rPr>
                        <a:t>Maintenance</a:t>
                      </a:r>
                    </a:p>
                  </a:txBody>
                  <a:tcPr marL="68580" marR="68580" marT="34290" marB="34290"/>
                </a:tc>
                <a:extLst>
                  <a:ext uri="{0D108BD9-81ED-4DB2-BD59-A6C34878D82A}">
                    <a16:rowId xmlns:a16="http://schemas.microsoft.com/office/drawing/2014/main" val="10000"/>
                  </a:ext>
                </a:extLst>
              </a:tr>
              <a:tr h="3532713">
                <a:tc>
                  <a:txBody>
                    <a:bodyPr/>
                    <a:lstStyle/>
                    <a:p>
                      <a:r>
                        <a:rPr lang="en-US" sz="1400" b="1" dirty="0">
                          <a:latin typeface="Comic Sans MS" panose="030F0702030302020204" pitchFamily="66" charset="0"/>
                        </a:rPr>
                        <a:t>Successional planting every 2-3 weeks or use as intercrop</a:t>
                      </a:r>
                      <a:r>
                        <a:rPr lang="en-US" sz="1400" b="1" baseline="0" dirty="0">
                          <a:latin typeface="Comic Sans MS" panose="030F0702030302020204" pitchFamily="66" charset="0"/>
                        </a:rPr>
                        <a:t> or </a:t>
                      </a:r>
                      <a:r>
                        <a:rPr lang="en-US" sz="1400" b="1" baseline="0" dirty="0" err="1">
                          <a:latin typeface="Comic Sans MS" panose="030F0702030302020204" pitchFamily="66" charset="0"/>
                        </a:rPr>
                        <a:t>catchcrop</a:t>
                      </a:r>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4-7 days</a:t>
                      </a:r>
                    </a:p>
                    <a:p>
                      <a:r>
                        <a:rPr lang="en-US" sz="1400" b="1" dirty="0">
                          <a:latin typeface="Comic Sans MS" panose="030F0702030302020204" pitchFamily="66" charset="0"/>
                        </a:rPr>
                        <a:t>Mature 20-30 days after sowing</a:t>
                      </a:r>
                    </a:p>
                  </a:txBody>
                  <a:tcPr marL="68580" marR="68580" marT="34290" marB="34290"/>
                </a:tc>
                <a:tc>
                  <a:txBody>
                    <a:bodyPr/>
                    <a:lstStyle/>
                    <a:p>
                      <a:r>
                        <a:rPr lang="en-US" sz="1400" b="1" dirty="0">
                          <a:latin typeface="Comic Sans MS" panose="030F0702030302020204" pitchFamily="66" charset="0"/>
                        </a:rPr>
                        <a:t>2.5 cm apart</a:t>
                      </a:r>
                    </a:p>
                    <a:p>
                      <a:r>
                        <a:rPr lang="en-US" sz="1400" b="1" dirty="0">
                          <a:latin typeface="Comic Sans MS" panose="030F0702030302020204" pitchFamily="66" charset="0"/>
                        </a:rPr>
                        <a:t>In rows 15cm apart</a:t>
                      </a:r>
                    </a:p>
                  </a:txBody>
                  <a:tcPr marL="68580" marR="68580" marT="34290" marB="34290"/>
                </a:tc>
                <a:tc>
                  <a:txBody>
                    <a:bodyPr/>
                    <a:lstStyle/>
                    <a:p>
                      <a:r>
                        <a:rPr lang="en-US" sz="1400" b="1" dirty="0">
                          <a:latin typeface="Comic Sans MS" panose="030F0702030302020204" pitchFamily="66" charset="0"/>
                        </a:rPr>
                        <a:t>Light, rich, free draining but moisture retentive, not freshly manured and stone free.</a:t>
                      </a:r>
                      <a:r>
                        <a:rPr lang="en-US" sz="1400" b="1" baseline="0" dirty="0">
                          <a:latin typeface="Comic Sans MS" panose="030F0702030302020204" pitchFamily="66" charset="0"/>
                        </a:rPr>
                        <a:t> Summer plantings need shading to prevent bolting</a:t>
                      </a:r>
                      <a:endParaRPr lang="en-US" sz="1400" b="1" dirty="0">
                        <a:latin typeface="Comic Sans MS" panose="030F0702030302020204" pitchFamily="66" charset="0"/>
                      </a:endParaRPr>
                    </a:p>
                  </a:txBody>
                  <a:tcPr marL="68580" marR="68580" marT="34290" marB="34290"/>
                </a:tc>
                <a:tc>
                  <a:txBody>
                    <a:bodyPr/>
                    <a:lstStyle/>
                    <a:p>
                      <a:r>
                        <a:rPr lang="en-US" sz="1400" b="1" dirty="0">
                          <a:latin typeface="Comic Sans MS" panose="030F0702030302020204" pitchFamily="66" charset="0"/>
                        </a:rPr>
                        <a:t>Flea beetle</a:t>
                      </a: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r>
                        <a:rPr lang="en-US" sz="1400" b="1" dirty="0">
                          <a:latin typeface="Comic Sans MS" panose="030F0702030302020204" pitchFamily="66" charset="0"/>
                        </a:rPr>
                        <a:t>Brassica downy mildew</a:t>
                      </a:r>
                    </a:p>
                  </a:txBody>
                  <a:tcPr marL="68580" marR="68580" marT="34290" marB="34290"/>
                </a:tc>
                <a:tc>
                  <a:txBody>
                    <a:bodyPr/>
                    <a:lstStyle/>
                    <a:p>
                      <a:r>
                        <a:rPr lang="en-US" sz="1400" b="1" dirty="0">
                          <a:latin typeface="Comic Sans MS" panose="030F0702030302020204" pitchFamily="66" charset="0"/>
                        </a:rPr>
                        <a:t>Feed plants to help them outgrow pest</a:t>
                      </a:r>
                    </a:p>
                    <a:p>
                      <a:r>
                        <a:rPr lang="en-US" sz="1400" b="1" dirty="0">
                          <a:latin typeface="Comic Sans MS" panose="030F0702030302020204" pitchFamily="66" charset="0"/>
                        </a:rPr>
                        <a:t>Cover with fleece</a:t>
                      </a: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endParaRPr lang="en-US" sz="1400" b="1" dirty="0">
                        <a:latin typeface="Comic Sans MS" panose="030F0702030302020204" pitchFamily="66" charset="0"/>
                      </a:endParaRPr>
                    </a:p>
                    <a:p>
                      <a:r>
                        <a:rPr lang="en-US" sz="1400" b="1" dirty="0">
                          <a:latin typeface="Comic Sans MS" panose="030F0702030302020204" pitchFamily="66" charset="0"/>
                        </a:rPr>
                        <a:t>Remove infected plants and destroy</a:t>
                      </a:r>
                    </a:p>
                    <a:p>
                      <a:r>
                        <a:rPr lang="en-US" sz="1400" b="1" dirty="0">
                          <a:latin typeface="Comic Sans MS" panose="030F0702030302020204" pitchFamily="66" charset="0"/>
                        </a:rPr>
                        <a:t>Practice crop rotation (brassica group)</a:t>
                      </a:r>
                    </a:p>
                    <a:p>
                      <a:r>
                        <a:rPr lang="en-US" sz="1400" b="1" dirty="0">
                          <a:latin typeface="Comic Sans MS" panose="030F0702030302020204" pitchFamily="66" charset="0"/>
                        </a:rPr>
                        <a:t>Remove wild hosts such as shepherds purse.</a:t>
                      </a:r>
                    </a:p>
                  </a:txBody>
                  <a:tcPr marL="68580" marR="68580" marT="34290" marB="34290"/>
                </a:tc>
                <a:tc>
                  <a:txBody>
                    <a:bodyPr/>
                    <a:lstStyle/>
                    <a:p>
                      <a:r>
                        <a:rPr lang="en-US" sz="1400" b="1" dirty="0">
                          <a:latin typeface="Comic Sans MS" panose="030F0702030302020204" pitchFamily="66" charset="0"/>
                        </a:rPr>
                        <a:t>Keep weed free. Maintain regular irrigation to prevent deterioration in quality prevents roots splitting</a:t>
                      </a:r>
                    </a:p>
                    <a:p>
                      <a:r>
                        <a:rPr lang="en-US" sz="1400" b="1" dirty="0">
                          <a:latin typeface="Comic Sans MS" panose="030F0702030302020204" pitchFamily="66" charset="0"/>
                        </a:rPr>
                        <a:t>Harvest young before they become woody and inedible</a:t>
                      </a:r>
                    </a:p>
                  </a:txBody>
                  <a:tcPr marL="68580" marR="68580" marT="34290" marB="34290"/>
                </a:tc>
                <a:extLst>
                  <a:ext uri="{0D108BD9-81ED-4DB2-BD59-A6C34878D82A}">
                    <a16:rowId xmlns:a16="http://schemas.microsoft.com/office/drawing/2014/main" val="10001"/>
                  </a:ext>
                </a:extLst>
              </a:tr>
            </a:tbl>
          </a:graphicData>
        </a:graphic>
      </p:graphicFrame>
      <p:pic>
        <p:nvPicPr>
          <p:cNvPr id="3" name="Picture 2"/>
          <p:cNvPicPr>
            <a:picLocks noChangeAspect="1"/>
          </p:cNvPicPr>
          <p:nvPr/>
        </p:nvPicPr>
        <p:blipFill>
          <a:blip r:embed="rId2"/>
          <a:stretch>
            <a:fillRect/>
          </a:stretch>
        </p:blipFill>
        <p:spPr>
          <a:xfrm>
            <a:off x="0" y="4629150"/>
            <a:ext cx="1211580" cy="1023422"/>
          </a:xfrm>
          <a:prstGeom prst="rect">
            <a:avLst/>
          </a:prstGeom>
        </p:spPr>
      </p:pic>
    </p:spTree>
    <p:extLst>
      <p:ext uri="{BB962C8B-B14F-4D97-AF65-F5344CB8AC3E}">
        <p14:creationId xmlns:p14="http://schemas.microsoft.com/office/powerpoint/2010/main" val="11563757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580</TotalTime>
  <Words>3708</Words>
  <Application>Microsoft Office PowerPoint</Application>
  <PresentationFormat>On-screen Show (4:3)</PresentationFormat>
  <Paragraphs>541</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Calibri Light</vt:lpstr>
      <vt:lpstr>Comic Sans MS</vt:lpstr>
      <vt:lpstr>Wingdings</vt:lpstr>
      <vt:lpstr>Office Theme</vt:lpstr>
      <vt:lpstr>VEGETABLES REVISION 2</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Cultural operations for outdoor food production</vt:lpstr>
      <vt:lpstr>Runner beans – Phaseolus coccineus </vt:lpstr>
      <vt:lpstr>Winter cabbage </vt:lpstr>
      <vt:lpstr>Carrots </vt:lpstr>
      <vt:lpstr>Brussels sprouts </vt:lpstr>
      <vt:lpstr>Courgettes </vt:lpstr>
      <vt:lpstr>Onions </vt:lpstr>
      <vt:lpstr>Leeks </vt:lpstr>
      <vt:lpstr>Beetroot </vt:lpstr>
      <vt:lpstr>Potatoes </vt:lpstr>
      <vt:lpstr>Lettuce </vt:lpstr>
      <vt:lpstr>Radish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R2113 Understanding the production of outdoor vegetables and fruit</dc:title>
  <dc:creator>Adrienne Kelly</dc:creator>
  <cp:lastModifiedBy>Ray Broughton</cp:lastModifiedBy>
  <cp:revision>69</cp:revision>
  <dcterms:created xsi:type="dcterms:W3CDTF">2017-02-06T08:53:38Z</dcterms:created>
  <dcterms:modified xsi:type="dcterms:W3CDTF">2017-03-08T08:50:39Z</dcterms:modified>
</cp:coreProperties>
</file>