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86" r:id="rId11"/>
    <p:sldId id="264" r:id="rId12"/>
    <p:sldId id="266" r:id="rId13"/>
    <p:sldId id="268" r:id="rId14"/>
    <p:sldId id="269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85" autoAdjust="0"/>
    <p:restoredTop sz="94643"/>
  </p:normalViewPr>
  <p:slideViewPr>
    <p:cSldViewPr snapToGrid="0" snapToObjects="1">
      <p:cViewPr varScale="1">
        <p:scale>
          <a:sx n="68" d="100"/>
          <a:sy n="68" d="100"/>
        </p:scale>
        <p:origin x="14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D28E8-7A61-1441-96E0-668412C2D259}" type="datetimeFigureOut">
              <a:rPr lang="en-US" smtClean="0"/>
              <a:t>11/23/24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AA4F4-AD9B-2D44-9ECE-C83EE3674B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959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5860-74E6-954E-9011-88F38168A67C}" type="datetimeFigureOut">
              <a:rPr lang="en-US" smtClean="0"/>
              <a:t>11/23/24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4974-1DEF-3544-86DF-D6C0E4DFD2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233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5860-74E6-954E-9011-88F38168A67C}" type="datetimeFigureOut">
              <a:rPr lang="en-US" smtClean="0"/>
              <a:t>11/23/24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4974-1DEF-3544-86DF-D6C0E4DFD2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60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5860-74E6-954E-9011-88F38168A67C}" type="datetimeFigureOut">
              <a:rPr lang="en-US" smtClean="0"/>
              <a:t>11/23/24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4974-1DEF-3544-86DF-D6C0E4DFD2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377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5860-74E6-954E-9011-88F38168A67C}" type="datetimeFigureOut">
              <a:rPr lang="en-US" smtClean="0"/>
              <a:t>11/23/24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4974-1DEF-3544-86DF-D6C0E4DFD2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704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5860-74E6-954E-9011-88F38168A67C}" type="datetimeFigureOut">
              <a:rPr lang="en-US" smtClean="0"/>
              <a:t>11/23/24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4974-1DEF-3544-86DF-D6C0E4DFD2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55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5860-74E6-954E-9011-88F38168A67C}" type="datetimeFigureOut">
              <a:rPr lang="en-US" smtClean="0"/>
              <a:t>11/23/24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4974-1DEF-3544-86DF-D6C0E4DFD2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33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5860-74E6-954E-9011-88F38168A67C}" type="datetimeFigureOut">
              <a:rPr lang="en-US" smtClean="0"/>
              <a:t>11/23/24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4974-1DEF-3544-86DF-D6C0E4DFD2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973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5860-74E6-954E-9011-88F38168A67C}" type="datetimeFigureOut">
              <a:rPr lang="en-US" smtClean="0"/>
              <a:t>11/23/24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4974-1DEF-3544-86DF-D6C0E4DFD2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019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5860-74E6-954E-9011-88F38168A67C}" type="datetimeFigureOut">
              <a:rPr lang="en-US" smtClean="0"/>
              <a:t>11/23/24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4974-1DEF-3544-86DF-D6C0E4DFD2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98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5860-74E6-954E-9011-88F38168A67C}" type="datetimeFigureOut">
              <a:rPr lang="en-US" smtClean="0"/>
              <a:t>11/23/24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4974-1DEF-3544-86DF-D6C0E4DFD2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251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5860-74E6-954E-9011-88F38168A67C}" type="datetimeFigureOut">
              <a:rPr lang="en-US" smtClean="0"/>
              <a:t>11/23/24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4974-1DEF-3544-86DF-D6C0E4DFD2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224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75860-74E6-954E-9011-88F38168A67C}" type="datetimeFigureOut">
              <a:rPr lang="en-US" smtClean="0"/>
              <a:t>11/23/24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34974-1DEF-3544-86DF-D6C0E4DFD2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881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2"/>
            <a:ext cx="7772400" cy="3562759"/>
          </a:xfrm>
        </p:spPr>
        <p:txBody>
          <a:bodyPr>
            <a:normAutofit/>
          </a:bodyPr>
          <a:lstStyle/>
          <a:p>
            <a:b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sz="9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Vegetable Revision </a:t>
            </a:r>
            <a:r>
              <a:rPr lang="en-US" sz="9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13958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857251"/>
            <a:ext cx="6591300" cy="895349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Base and top dressings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662319"/>
            <a:ext cx="6828182" cy="433843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Essential nutrients: </a:t>
            </a:r>
          </a:p>
          <a:p>
            <a:pPr>
              <a:buFont typeface="Wingdings" charset="2"/>
              <a:buChar char="Ø"/>
            </a:pP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Nitrogen (N)</a:t>
            </a:r>
            <a:r>
              <a:rPr lang="en-US" b="1" dirty="0">
                <a:latin typeface="Comic Sans MS" panose="030F0702030302020204" pitchFamily="66" charset="0"/>
              </a:rPr>
              <a:t> – soluble and so very prone to leaching, needs continuous replenishing. </a:t>
            </a:r>
          </a:p>
          <a:p>
            <a:pPr marL="0" indent="0">
              <a:buNone/>
            </a:pPr>
            <a:r>
              <a:rPr lang="en-US" b="1" dirty="0">
                <a:latin typeface="Comic Sans MS" panose="030F0702030302020204" pitchFamily="66" charset="0"/>
              </a:rPr>
              <a:t>Organic – Blood, fish and bonemeal.</a:t>
            </a:r>
          </a:p>
          <a:p>
            <a:pPr marL="0" indent="0">
              <a:buNone/>
            </a:pPr>
            <a:r>
              <a:rPr lang="en-US" b="1" dirty="0">
                <a:latin typeface="Comic Sans MS" panose="030F0702030302020204" pitchFamily="66" charset="0"/>
              </a:rPr>
              <a:t>Artificial – Ammonium </a:t>
            </a:r>
            <a:r>
              <a:rPr lang="en-US" b="1" dirty="0" err="1">
                <a:latin typeface="Comic Sans MS" panose="030F0702030302020204" pitchFamily="66" charset="0"/>
              </a:rPr>
              <a:t>sulphate</a:t>
            </a:r>
            <a:r>
              <a:rPr lang="en-US" b="1" dirty="0">
                <a:latin typeface="Comic Sans MS" panose="030F0702030302020204" pitchFamily="66" charset="0"/>
              </a:rPr>
              <a:t>, Ammonium nitrate.           </a:t>
            </a:r>
          </a:p>
          <a:p>
            <a:pPr>
              <a:buFont typeface="Wingdings" charset="2"/>
              <a:buChar char="Ø"/>
            </a:pP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Phosphorus (P)</a:t>
            </a:r>
            <a:r>
              <a:rPr lang="en-US" b="1" dirty="0">
                <a:latin typeface="Comic Sans MS" panose="030F0702030302020204" pitchFamily="66" charset="0"/>
              </a:rPr>
              <a:t> – may be applied as Superphosphate, Phosphorus is not prone to leaching (insoluble) but may be unavailable to plants</a:t>
            </a:r>
          </a:p>
          <a:p>
            <a:pPr>
              <a:buFont typeface="Wingdings" charset="2"/>
              <a:buChar char="Ø"/>
            </a:pP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Potassium (K)</a:t>
            </a:r>
            <a:r>
              <a:rPr lang="en-US" b="1" dirty="0">
                <a:latin typeface="Comic Sans MS" panose="030F0702030302020204" pitchFamily="66" charset="0"/>
              </a:rPr>
              <a:t> – may be applied as Potassium </a:t>
            </a:r>
            <a:r>
              <a:rPr lang="en-US" b="1" dirty="0" err="1">
                <a:latin typeface="Comic Sans MS" panose="030F0702030302020204" pitchFamily="66" charset="0"/>
              </a:rPr>
              <a:t>sulphate</a:t>
            </a:r>
            <a:r>
              <a:rPr lang="en-US" b="1" dirty="0">
                <a:latin typeface="Comic Sans MS" panose="030F0702030302020204" pitchFamily="66" charset="0"/>
              </a:rPr>
              <a:t> , Potassium is soluble but potash is slow to be washed out of soil.</a:t>
            </a:r>
          </a:p>
          <a:p>
            <a:pPr>
              <a:buFont typeface="Wingdings" charset="2"/>
              <a:buChar char="Ø"/>
            </a:pPr>
            <a:endParaRPr lang="en-US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b="1" dirty="0">
                <a:latin typeface="Comic Sans MS" panose="030F0702030302020204" pitchFamily="66" charset="0"/>
              </a:rPr>
              <a:t>A regular annual application of garden compost or farmyard manure (FYM) is usually enough to maintain base levels of Potassium and Phosphorus. Growmore is a compound fertiliser containing equal parts N, P and K.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8182" y="2316231"/>
            <a:ext cx="2315818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73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827" y="857251"/>
            <a:ext cx="7591523" cy="89534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Base and top dressings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752600"/>
            <a:ext cx="5635487" cy="424815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Base dressing </a:t>
            </a:r>
            <a:r>
              <a:rPr lang="en-US" b="1" dirty="0">
                <a:latin typeface="Comic Sans MS" panose="030F0702030302020204" pitchFamily="66" charset="0"/>
              </a:rPr>
              <a:t>– Manure is incorporated when digging during initial soil preparation, general fertilisers are raked in once soil is prepared about 2 weeks prior to planting. N is applied in spring rather than autumn to prevent it leaching out as a result of winter rain. P and K may be applied all year round.</a:t>
            </a:r>
          </a:p>
          <a:p>
            <a:r>
              <a:rPr lang="en-US" b="1" dirty="0">
                <a:latin typeface="Comic Sans MS" panose="030F0702030302020204" pitchFamily="66" charset="0"/>
              </a:rPr>
              <a:t>Lime may also be applied as a base dressing during soil preparation to raise the pH of acidic soils and make them suitable for plant growth and in some cases disease suppression (</a:t>
            </a:r>
            <a:r>
              <a:rPr lang="en-US" b="1" dirty="0" err="1">
                <a:latin typeface="Comic Sans MS" panose="030F0702030302020204" pitchFamily="66" charset="0"/>
              </a:rPr>
              <a:t>Clubroot</a:t>
            </a:r>
            <a:r>
              <a:rPr lang="en-US" b="1" dirty="0">
                <a:latin typeface="Comic Sans MS" panose="030F0702030302020204" pitchFamily="66" charset="0"/>
              </a:rPr>
              <a:t> in brassicas).</a:t>
            </a:r>
          </a:p>
          <a:p>
            <a:r>
              <a:rPr lang="en-US" b="1" dirty="0">
                <a:latin typeface="Comic Sans MS" panose="030F0702030302020204" pitchFamily="66" charset="0"/>
              </a:rPr>
              <a:t>Liquid feeds can be given during the growing season to boost growth as needed.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4492488"/>
            <a:ext cx="1508263" cy="15082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655" y="979418"/>
            <a:ext cx="2143125" cy="2143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5487" y="3244711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49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423" y="857251"/>
            <a:ext cx="6959927" cy="895349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Thinning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5500688" cy="424815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>
                <a:latin typeface="Comic Sans MS" panose="030F0702030302020204" pitchFamily="66" charset="0"/>
              </a:rPr>
              <a:t>Thinning is the practice of removing overcrowded seedlings in order to allow the remaining plants the space they need in order to mature.</a:t>
            </a:r>
          </a:p>
          <a:p>
            <a:r>
              <a:rPr lang="en-US" b="1" dirty="0">
                <a:latin typeface="Comic Sans MS" panose="030F0702030302020204" pitchFamily="66" charset="0"/>
              </a:rPr>
              <a:t>Crops such as carrots are thinned to their final spacing in stages which prevents crooked root formation and the healthiest specimens to be left in situ.</a:t>
            </a:r>
          </a:p>
          <a:p>
            <a:r>
              <a:rPr lang="en-US" b="1" dirty="0">
                <a:latin typeface="Comic Sans MS" panose="030F0702030302020204" pitchFamily="66" charset="0"/>
              </a:rPr>
              <a:t>Thinning allows for improvement in air circulation around plants thereby reducing the risk of fungal infection.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440" y="1304925"/>
            <a:ext cx="2466975" cy="1847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440" y="3888442"/>
            <a:ext cx="24669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304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857251"/>
            <a:ext cx="5924550" cy="895349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Weed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73686"/>
            <a:ext cx="6400800" cy="3827064"/>
          </a:xfrm>
        </p:spPr>
        <p:txBody>
          <a:bodyPr>
            <a:normAutofit fontScale="77500" lnSpcReduction="20000"/>
          </a:bodyPr>
          <a:lstStyle/>
          <a:p>
            <a:pPr>
              <a:buFont typeface="Wingdings" charset="2"/>
              <a:buChar char="Ø"/>
            </a:pPr>
            <a:r>
              <a:rPr lang="en-US" b="1" dirty="0">
                <a:latin typeface="Comic Sans MS" panose="030F0702030302020204" pitchFamily="66" charset="0"/>
              </a:rPr>
              <a:t>Weeds compete with crops for light, air, water and nutrients.</a:t>
            </a:r>
          </a:p>
          <a:p>
            <a:pPr>
              <a:buFont typeface="Wingdings" charset="2"/>
              <a:buChar char="Ø"/>
            </a:pPr>
            <a:r>
              <a:rPr lang="en-US" b="1" dirty="0">
                <a:latin typeface="Comic Sans MS" panose="030F0702030302020204" pitchFamily="66" charset="0"/>
              </a:rPr>
              <a:t>Weeds act as reservoirs for certain pests and disease.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</a:rPr>
              <a:t>Weeding: </a:t>
            </a:r>
          </a:p>
          <a:p>
            <a:pPr>
              <a:buFont typeface="Wingdings" charset="2"/>
              <a:buChar char="ü"/>
            </a:pPr>
            <a:r>
              <a:rPr lang="en-US" b="1" dirty="0">
                <a:latin typeface="Comic Sans MS" panose="030F0702030302020204" pitchFamily="66" charset="0"/>
              </a:rPr>
              <a:t>Weeding by hand is the best option to prevent damage to plants.</a:t>
            </a:r>
          </a:p>
          <a:p>
            <a:pPr>
              <a:buFont typeface="Wingdings" charset="2"/>
              <a:buChar char="ü"/>
            </a:pPr>
            <a:r>
              <a:rPr lang="en-US" b="1" dirty="0">
                <a:latin typeface="Comic Sans MS" panose="030F0702030302020204" pitchFamily="66" charset="0"/>
              </a:rPr>
              <a:t>Hoeing weeds at seedling stage if space permits on a warm, dry day desiccates them and is less labour intensive.</a:t>
            </a:r>
          </a:p>
          <a:p>
            <a:pPr>
              <a:buFont typeface="Wingdings" charset="2"/>
              <a:buChar char="ü"/>
            </a:pPr>
            <a:r>
              <a:rPr lang="en-US" b="1" dirty="0">
                <a:latin typeface="Comic Sans MS" panose="030F0702030302020204" pitchFamily="66" charset="0"/>
              </a:rPr>
              <a:t>Use of mulches helps with weed control</a:t>
            </a:r>
          </a:p>
          <a:p>
            <a:pPr>
              <a:buFont typeface="Wingdings" charset="2"/>
              <a:buChar char="Ø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6550" y="1005881"/>
            <a:ext cx="2457450" cy="1600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6550" y="2759558"/>
            <a:ext cx="2457450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557" y="857250"/>
            <a:ext cx="1188140" cy="13164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2991" y="4638675"/>
            <a:ext cx="3101009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3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5167" y="367645"/>
            <a:ext cx="7120183" cy="138495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Crop supports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3637722" cy="424815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>
                <a:latin typeface="Comic Sans MS" panose="030F0702030302020204" pitchFamily="66" charset="0"/>
              </a:rPr>
              <a:t>Some plants need a climbing frame such as peas, beans etc. to allow them grow properly and maximise yield and ease of harvest.</a:t>
            </a:r>
          </a:p>
          <a:p>
            <a:endParaRPr lang="en-US" b="1" dirty="0">
              <a:latin typeface="Comic Sans MS" panose="030F0702030302020204" pitchFamily="66" charset="0"/>
            </a:endParaRPr>
          </a:p>
          <a:p>
            <a:endParaRPr lang="en-US" b="1" dirty="0">
              <a:latin typeface="Comic Sans MS" panose="030F0702030302020204" pitchFamily="66" charset="0"/>
            </a:endParaRPr>
          </a:p>
          <a:p>
            <a:r>
              <a:rPr lang="en-US" b="1" dirty="0">
                <a:latin typeface="Comic Sans MS" panose="030F0702030302020204" pitchFamily="66" charset="0"/>
              </a:rPr>
              <a:t>Other crops may require staking for stability especially tall crops in a windy location such as Brussels sprouts, Kale etc.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5956" y="1577837"/>
            <a:ext cx="2286000" cy="1714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642" y="1125055"/>
            <a:ext cx="1724646" cy="21672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4069" y="3772315"/>
            <a:ext cx="1809750" cy="20669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2641" y="3383446"/>
            <a:ext cx="17145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082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4214" y="857251"/>
            <a:ext cx="6611136" cy="895349"/>
          </a:xfrm>
        </p:spPr>
        <p:txBody>
          <a:bodyPr/>
          <a:lstStyle/>
          <a:p>
            <a:r>
              <a:rPr lang="en-US" dirty="0"/>
              <a:t>  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Irrigation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6430618" cy="424815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omic Sans MS" panose="030F0702030302020204" pitchFamily="66" charset="0"/>
              </a:rPr>
              <a:t>There are a number of critical periods in plant growth when timing of irrigation is essential:</a:t>
            </a:r>
          </a:p>
          <a:p>
            <a:pPr>
              <a:buFont typeface="Wingdings" charset="2"/>
              <a:buChar char="ü"/>
            </a:pPr>
            <a:r>
              <a:rPr lang="en-US" b="1" dirty="0">
                <a:latin typeface="Comic Sans MS" panose="030F0702030302020204" pitchFamily="66" charset="0"/>
              </a:rPr>
              <a:t>During flowering e.g. strawberries</a:t>
            </a:r>
          </a:p>
          <a:p>
            <a:pPr>
              <a:buFont typeface="Wingdings" charset="2"/>
              <a:buChar char="ü"/>
            </a:pPr>
            <a:r>
              <a:rPr lang="en-US" b="1" dirty="0">
                <a:latin typeface="Comic Sans MS" panose="030F0702030302020204" pitchFamily="66" charset="0"/>
              </a:rPr>
              <a:t>During fruit development e.g. courgettes </a:t>
            </a:r>
          </a:p>
          <a:p>
            <a:pPr marL="0" indent="0">
              <a:buNone/>
            </a:pPr>
            <a:r>
              <a:rPr lang="en-US" b="1" dirty="0">
                <a:latin typeface="Comic Sans MS" panose="030F0702030302020204" pitchFamily="66" charset="0"/>
              </a:rPr>
              <a:t>In the above types of crops watering heavily before the critical period will cause excessive vegetative growth at the expense of flowers and fruit.</a:t>
            </a:r>
          </a:p>
          <a:p>
            <a:pPr marL="0" indent="0">
              <a:buNone/>
            </a:pPr>
            <a:endParaRPr lang="en-US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b="1" dirty="0">
                <a:latin typeface="Comic Sans MS" panose="030F0702030302020204" pitchFamily="66" charset="0"/>
              </a:rPr>
              <a:t>However crops where the leaves are the economic sink require frequent watering to produce a good crop e.g. brassicas, lettuce  and other leafy crops.</a:t>
            </a:r>
          </a:p>
          <a:p>
            <a:pPr>
              <a:buFont typeface="Wingdings" charset="2"/>
              <a:buChar char="ü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3663" y="4353754"/>
            <a:ext cx="2043734" cy="15308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3724" y="983464"/>
            <a:ext cx="2053673" cy="15382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3663" y="2744635"/>
            <a:ext cx="2043734" cy="14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80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500" y="857251"/>
            <a:ext cx="6419850" cy="89534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Pest and disease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24815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  <a:latin typeface="Comic Sans MS" panose="030F0702030302020204" pitchFamily="66" charset="0"/>
              </a:rPr>
              <a:t>Pest and disease control is essential to maintain quality and ensure good yield. Practices that help with good pest and disease control include:</a:t>
            </a:r>
          </a:p>
          <a:p>
            <a:pPr marL="0" indent="0">
              <a:buNone/>
            </a:pPr>
            <a:endParaRPr lang="en-US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>
              <a:buFont typeface="Wingdings" charset="2"/>
              <a:buChar char="Ø"/>
            </a:pPr>
            <a:r>
              <a:rPr lang="en-US" b="1" dirty="0">
                <a:latin typeface="Comic Sans MS" panose="030F0702030302020204" pitchFamily="66" charset="0"/>
              </a:rPr>
              <a:t>Practicing good crop rotation</a:t>
            </a:r>
          </a:p>
          <a:p>
            <a:pPr>
              <a:buFont typeface="Wingdings" charset="2"/>
              <a:buChar char="Ø"/>
            </a:pPr>
            <a:r>
              <a:rPr lang="en-US" b="1" dirty="0">
                <a:latin typeface="Comic Sans MS" panose="030F0702030302020204" pitchFamily="66" charset="0"/>
              </a:rPr>
              <a:t>Good hygiene practices including weed control and removal of debris.</a:t>
            </a:r>
          </a:p>
          <a:p>
            <a:pPr>
              <a:buFont typeface="Wingdings" charset="2"/>
              <a:buChar char="Ø"/>
            </a:pPr>
            <a:r>
              <a:rPr lang="en-US" b="1" dirty="0">
                <a:latin typeface="Comic Sans MS" panose="030F0702030302020204" pitchFamily="66" charset="0"/>
              </a:rPr>
              <a:t>Protection using physical barriers</a:t>
            </a:r>
          </a:p>
          <a:p>
            <a:pPr>
              <a:buFont typeface="Wingdings" charset="2"/>
              <a:buChar char="Ø"/>
            </a:pPr>
            <a:r>
              <a:rPr lang="en-US" b="1" dirty="0">
                <a:latin typeface="Comic Sans MS" panose="030F0702030302020204" pitchFamily="66" charset="0"/>
              </a:rPr>
              <a:t>Floating mulches as a barrier to some pests</a:t>
            </a:r>
          </a:p>
          <a:p>
            <a:pPr>
              <a:buFont typeface="Wingdings" charset="2"/>
              <a:buChar char="Ø"/>
            </a:pPr>
            <a:r>
              <a:rPr lang="en-US" b="1" dirty="0">
                <a:latin typeface="Comic Sans MS" panose="030F0702030302020204" pitchFamily="66" charset="0"/>
              </a:rPr>
              <a:t>Use of baits and traps for pests such as mice, voles, snails, slugs etc.</a:t>
            </a:r>
          </a:p>
          <a:p>
            <a:pPr>
              <a:buFont typeface="Wingdings" charset="2"/>
              <a:buChar char="Ø"/>
            </a:pPr>
            <a:r>
              <a:rPr lang="en-US" b="1" dirty="0">
                <a:latin typeface="Comic Sans MS" panose="030F0702030302020204" pitchFamily="66" charset="0"/>
              </a:rPr>
              <a:t>Maintaining good plant health by ensuring good nutrition and watering regimes.</a:t>
            </a:r>
          </a:p>
          <a:p>
            <a:pPr>
              <a:buFont typeface="Wingdings" charset="2"/>
              <a:buChar char="Ø"/>
            </a:pPr>
            <a:r>
              <a:rPr lang="en-US" b="1" dirty="0">
                <a:latin typeface="Comic Sans MS" panose="030F0702030302020204" pitchFamily="66" charset="0"/>
              </a:rPr>
              <a:t>Use of certified seed</a:t>
            </a:r>
          </a:p>
          <a:p>
            <a:pPr>
              <a:buFont typeface="Wingdings" charset="2"/>
              <a:buChar char="Ø"/>
            </a:pPr>
            <a:r>
              <a:rPr lang="en-US" b="1" dirty="0">
                <a:latin typeface="Comic Sans MS" panose="030F0702030302020204" pitchFamily="66" charset="0"/>
              </a:rPr>
              <a:t>Use of resistant cultivars</a:t>
            </a:r>
          </a:p>
          <a:p>
            <a:pPr>
              <a:buFont typeface="Wingdings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771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0" y="857251"/>
            <a:ext cx="5753100" cy="895349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Harvest Methods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6056023"/>
              </p:ext>
            </p:extLst>
          </p:nvPr>
        </p:nvGraphicFramePr>
        <p:xfrm>
          <a:off x="0" y="1752600"/>
          <a:ext cx="9144000" cy="424815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012996"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Comic Sans MS" panose="030F0702030302020204" pitchFamily="66" charset="0"/>
                        </a:rPr>
                        <a:t>Runner beans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Comic Sans MS" panose="030F0702030302020204" pitchFamily="66" charset="0"/>
                        </a:rPr>
                        <a:t>Winter cabbage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Comic Sans MS" panose="030F0702030302020204" pitchFamily="66" charset="0"/>
                        </a:rPr>
                        <a:t>Brussels sprouts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Comic Sans MS" panose="030F0702030302020204" pitchFamily="66" charset="0"/>
                        </a:rPr>
                        <a:t>Carrots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Comic Sans MS" panose="030F0702030302020204" pitchFamily="66" charset="0"/>
                        </a:rPr>
                        <a:t>Courgettes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Comic Sans MS" panose="030F0702030302020204" pitchFamily="66" charset="0"/>
                        </a:rPr>
                        <a:t>Onions</a:t>
                      </a:r>
                    </a:p>
                    <a:p>
                      <a:endParaRPr lang="en-US" sz="1100" b="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Comic Sans MS" panose="030F0702030302020204" pitchFamily="66" charset="0"/>
                        </a:rPr>
                        <a:t>Leeks</a:t>
                      </a:r>
                    </a:p>
                    <a:p>
                      <a:endParaRPr lang="en-US" sz="1100" b="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Comic Sans MS" panose="030F0702030302020204" pitchFamily="66" charset="0"/>
                        </a:rPr>
                        <a:t>Beetroot</a:t>
                      </a:r>
                    </a:p>
                    <a:p>
                      <a:endParaRPr lang="en-US" sz="1100" b="0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Comic Sans MS" panose="030F0702030302020204" pitchFamily="66" charset="0"/>
                        </a:rPr>
                        <a:t>Lettuce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Comic Sans MS" panose="030F0702030302020204" pitchFamily="66" charset="0"/>
                        </a:rPr>
                        <a:t>Radish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5154"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Harvest before beans swell when pods are 15cm-20cm long.</a:t>
                      </a:r>
                    </a:p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Harvest regularly to promote continued</a:t>
                      </a:r>
                      <a:r>
                        <a:rPr lang="en-US" sz="1000" b="1" baseline="0" dirty="0">
                          <a:latin typeface="Comic Sans MS" panose="030F0702030302020204" pitchFamily="66" charset="0"/>
                        </a:rPr>
                        <a:t> flowering</a:t>
                      </a:r>
                      <a:endParaRPr lang="en-US" sz="1000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Cut across base of stump to remove with a sharp knife. Will get a second crop of small heads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Harvest when sprouts are walnut sized and closed tightly.</a:t>
                      </a:r>
                      <a:r>
                        <a:rPr lang="en-US" sz="1000" b="1" baseline="0" dirty="0">
                          <a:latin typeface="Comic Sans MS" panose="030F0702030302020204" pitchFamily="66" charset="0"/>
                        </a:rPr>
                        <a:t> Snap sprouts off the stem, working up from the bottom.</a:t>
                      </a:r>
                      <a:endParaRPr lang="en-US" sz="1000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Pick as required when mature from June onwards.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Pick courgettes when the fruit is about 10cms long to ensure continued production.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Once the</a:t>
                      </a:r>
                      <a:r>
                        <a:rPr lang="en-US" sz="1000" b="1" baseline="0" dirty="0">
                          <a:latin typeface="Comic Sans MS" panose="030F0702030302020204" pitchFamily="66" charset="0"/>
                        </a:rPr>
                        <a:t> leaves have withered and died back onions may be lifted.</a:t>
                      </a:r>
                      <a:endParaRPr lang="en-US" sz="1000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Dig</a:t>
                      </a:r>
                      <a:r>
                        <a:rPr lang="en-US" sz="1000" b="1" baseline="0" dirty="0">
                          <a:latin typeface="Comic Sans MS" panose="030F0702030302020204" pitchFamily="66" charset="0"/>
                        </a:rPr>
                        <a:t> up as needed</a:t>
                      </a:r>
                      <a:endParaRPr lang="en-US" sz="1000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Start lifting from when they are golf ball sized for baby</a:t>
                      </a:r>
                      <a:r>
                        <a:rPr lang="en-US" sz="1000" b="1" baseline="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beets removing every second one. Once the others have matured</a:t>
                      </a:r>
                      <a:r>
                        <a:rPr lang="en-US" sz="1000" b="1" baseline="0" dirty="0">
                          <a:latin typeface="Comic Sans MS" panose="030F0702030302020204" pitchFamily="66" charset="0"/>
                        </a:rPr>
                        <a:t> lift and twist off foliage.</a:t>
                      </a:r>
                      <a:endParaRPr lang="en-US" sz="1000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Loose leaf cultivars may be treated as cut</a:t>
                      </a:r>
                      <a:r>
                        <a:rPr lang="en-US" sz="1000" b="1" baseline="0" dirty="0">
                          <a:latin typeface="Comic Sans MS" panose="030F0702030302020204" pitchFamily="66" charset="0"/>
                        </a:rPr>
                        <a:t> and come again, other varieties when the head is firm or mature. Harvest early morning</a:t>
                      </a:r>
                      <a:endParaRPr lang="en-US" sz="1000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Harvest as soon as roots are large enough and still fleshy before they get too large and woody.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9658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0775" y="857251"/>
            <a:ext cx="6554575" cy="895349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Storage of harvest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644394"/>
              </p:ext>
            </p:extLst>
          </p:nvPr>
        </p:nvGraphicFramePr>
        <p:xfrm>
          <a:off x="0" y="1752601"/>
          <a:ext cx="9144000" cy="3239327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01559"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Runner beans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Winter cabbage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Brussels sprouts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Carrots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Courgettes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Onions</a:t>
                      </a:r>
                    </a:p>
                    <a:p>
                      <a:endParaRPr lang="en-US" sz="1000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Leeks</a:t>
                      </a:r>
                    </a:p>
                    <a:p>
                      <a:endParaRPr lang="en-US" sz="1000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Beetroot</a:t>
                      </a:r>
                    </a:p>
                    <a:p>
                      <a:endParaRPr lang="en-US" sz="1000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Lettuce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Radish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7768"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In fridge at 4°C</a:t>
                      </a:r>
                    </a:p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Cut,</a:t>
                      </a:r>
                      <a:r>
                        <a:rPr lang="en-US" sz="1000" b="1" baseline="0" dirty="0">
                          <a:latin typeface="Comic Sans MS" panose="030F0702030302020204" pitchFamily="66" charset="0"/>
                        </a:rPr>
                        <a:t> blanch and freeze</a:t>
                      </a:r>
                      <a:endParaRPr lang="en-US" sz="1000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Harvest for immediate use. Storage not necessary.</a:t>
                      </a:r>
                    </a:p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Pickle red varieties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Harvest for immediate use. Storage not necessary.</a:t>
                      </a:r>
                    </a:p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If plant was ‘stopped’ the cut across stem to</a:t>
                      </a:r>
                      <a:r>
                        <a:rPr lang="en-US" sz="1000" b="1" baseline="0" dirty="0">
                          <a:latin typeface="Comic Sans MS" panose="030F0702030302020204" pitchFamily="66" charset="0"/>
                        </a:rPr>
                        <a:t> harvest as this will keep sprouts fresh longer</a:t>
                      </a:r>
                      <a:endParaRPr lang="en-US" sz="1000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Carrot crops lifted in October may be stored until march in a mix of damp sand and peat</a:t>
                      </a:r>
                    </a:p>
                    <a:p>
                      <a:endParaRPr lang="en-US" sz="1000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Use as quickly as possible after harvest. May be pickled as chutney.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Store in a dry well ventilated location out of direct sunlight either in a single layer in a slatted box or with plaited stems hung up. Use as required from lifting time onwards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May remain in the ground over the winter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Eat young foliage as salad leaves. Leave</a:t>
                      </a:r>
                      <a:r>
                        <a:rPr lang="en-US" sz="1000" b="1" baseline="0" dirty="0">
                          <a:latin typeface="Comic Sans MS" panose="030F0702030302020204" pitchFamily="66" charset="0"/>
                        </a:rPr>
                        <a:t> a crown of stalks attached to root to prolong storage life and prevent bleeding. May be pickled.</a:t>
                      </a:r>
                      <a:endParaRPr lang="en-US" sz="1000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Use straight away.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Comic Sans MS" panose="030F0702030302020204" pitchFamily="66" charset="0"/>
                        </a:rPr>
                        <a:t>May be left in soil during winter. May otherwise be stored in damp sand.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8888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2875" y="857251"/>
            <a:ext cx="7082476" cy="895349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Crop rotation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5744818" cy="424815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Benefits:</a:t>
            </a:r>
          </a:p>
          <a:p>
            <a:pPr>
              <a:buFont typeface="Wingdings" charset="2"/>
              <a:buChar char="v"/>
            </a:pPr>
            <a:r>
              <a:rPr lang="en-US" b="1" dirty="0">
                <a:latin typeface="Comic Sans MS" panose="030F0702030302020204" pitchFamily="66" charset="0"/>
              </a:rPr>
              <a:t>Because different crops have different nutrient requirements then a good crop rotation reduces the possibility of a certain nutrient deficiency developing in the soil.</a:t>
            </a:r>
          </a:p>
          <a:p>
            <a:pPr>
              <a:buFont typeface="Wingdings" charset="2"/>
              <a:buChar char="v"/>
            </a:pPr>
            <a:r>
              <a:rPr lang="en-US" b="1" dirty="0">
                <a:latin typeface="Comic Sans MS" panose="030F0702030302020204" pitchFamily="66" charset="0"/>
              </a:rPr>
              <a:t>Crops with large canopies crowd out weeds and leave the soil cleaner for following crops thereby reducing maintenance.</a:t>
            </a:r>
          </a:p>
          <a:p>
            <a:pPr>
              <a:buFont typeface="Wingdings" charset="2"/>
              <a:buChar char="v"/>
            </a:pPr>
            <a:r>
              <a:rPr lang="en-US" b="1" dirty="0">
                <a:latin typeface="Comic Sans MS" panose="030F0702030302020204" pitchFamily="66" charset="0"/>
              </a:rPr>
              <a:t>Crop rotation helps prevent the build up of soil borne pests and disease by removing the host plants after one growing season and giving the pest/disease a chance to die out.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306" y="1183171"/>
            <a:ext cx="2466975" cy="1847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306" y="3449292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98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1982" y="857251"/>
            <a:ext cx="5573368" cy="895349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Crop Rotation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2481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  <a:latin typeface="Comic Sans MS" panose="030F0702030302020204" pitchFamily="66" charset="0"/>
              </a:rPr>
              <a:t>Limitations: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charset="2"/>
              <a:buChar char="v"/>
            </a:pPr>
            <a:r>
              <a:rPr lang="en-US" b="1" dirty="0">
                <a:latin typeface="Comic Sans MS" panose="030F0702030302020204" pitchFamily="66" charset="0"/>
              </a:rPr>
              <a:t>There may be a space limitation in the garden which will not allow some larger crops in the rotation e.g. potatoes</a:t>
            </a:r>
          </a:p>
          <a:p>
            <a:pPr>
              <a:buFont typeface="Wingdings" charset="2"/>
              <a:buChar char="v"/>
            </a:pPr>
            <a:r>
              <a:rPr lang="en-US" b="1" dirty="0">
                <a:latin typeface="Comic Sans MS" panose="030F0702030302020204" pitchFamily="66" charset="0"/>
              </a:rPr>
              <a:t>Some crops used in a rotation may not be suitable because of soil type etc. e.g. carrots</a:t>
            </a:r>
          </a:p>
          <a:p>
            <a:pPr>
              <a:buFont typeface="Wingdings" charset="2"/>
              <a:buChar char="v"/>
            </a:pPr>
            <a:r>
              <a:rPr lang="en-US" b="1" dirty="0">
                <a:latin typeface="Comic Sans MS" panose="030F0702030302020204" pitchFamily="66" charset="0"/>
              </a:rPr>
              <a:t>Perennial crops such as asparagus, artichokes, rhubarb etc. will not fit into a rotation programme and require a permanent space.</a:t>
            </a:r>
          </a:p>
          <a:p>
            <a:pPr>
              <a:buFont typeface="Wingdings" charset="2"/>
              <a:buChar char="v"/>
            </a:pPr>
            <a:r>
              <a:rPr lang="en-US" b="1" dirty="0">
                <a:latin typeface="Comic Sans MS" panose="030F0702030302020204" pitchFamily="66" charset="0"/>
              </a:rPr>
              <a:t>Not effective against non-soil borne pests and disease.</a:t>
            </a:r>
          </a:p>
        </p:txBody>
      </p:sp>
    </p:spTree>
    <p:extLst>
      <p:ext uri="{BB962C8B-B14F-4D97-AF65-F5344CB8AC3E}">
        <p14:creationId xmlns:p14="http://schemas.microsoft.com/office/powerpoint/2010/main" val="930652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4788" y="386499"/>
            <a:ext cx="7249212" cy="136610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Successional planting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6679096" cy="491215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omic Sans MS" panose="030F0702030302020204" pitchFamily="66" charset="0"/>
              </a:rPr>
              <a:t>Advantages:</a:t>
            </a:r>
          </a:p>
          <a:p>
            <a:pPr>
              <a:buFont typeface="Wingdings" charset="2"/>
              <a:buChar char="ü"/>
            </a:pPr>
            <a:r>
              <a:rPr lang="en-US" b="1" dirty="0">
                <a:latin typeface="Comic Sans MS" panose="030F0702030302020204" pitchFamily="66" charset="0"/>
              </a:rPr>
              <a:t>Too many seeds in a pack  which would create a glut if planted all at once. Successional planting means planting at regular intervals to spread out the harvest and avoid gluts.</a:t>
            </a:r>
          </a:p>
          <a:p>
            <a:pPr>
              <a:buFont typeface="Wingdings" charset="2"/>
              <a:buChar char="ü"/>
            </a:pPr>
            <a:r>
              <a:rPr lang="en-US" b="1" dirty="0">
                <a:latin typeface="Comic Sans MS" panose="030F0702030302020204" pitchFamily="66" charset="0"/>
              </a:rPr>
              <a:t>Crops such as spinach and lettuce are best sown in small batches to provide a continuous fresh supply as they are perishable.</a:t>
            </a:r>
          </a:p>
          <a:p>
            <a:pPr>
              <a:buFont typeface="Wingdings" charset="2"/>
              <a:buChar char="ü"/>
            </a:pPr>
            <a:r>
              <a:rPr lang="en-US" b="1" dirty="0">
                <a:latin typeface="Comic Sans MS" panose="030F0702030302020204" pitchFamily="66" charset="0"/>
              </a:rPr>
              <a:t>It is an essential method to ensure continued cropping in plants prone to bolting such as coriander.</a:t>
            </a:r>
          </a:p>
          <a:p>
            <a:pPr>
              <a:buFont typeface="Wingdings" charset="2"/>
              <a:buChar char="ü"/>
            </a:pPr>
            <a:r>
              <a:rPr lang="en-US" b="1" dirty="0">
                <a:latin typeface="Comic Sans MS" panose="030F0702030302020204" pitchFamily="66" charset="0"/>
              </a:rPr>
              <a:t>Allows a range of maturing rates to be utilised effectively.</a:t>
            </a:r>
          </a:p>
          <a:p>
            <a:pPr>
              <a:buFont typeface="Wingdings" charset="2"/>
              <a:buChar char="ü"/>
            </a:pPr>
            <a:endParaRPr lang="en-US" b="1" dirty="0">
              <a:latin typeface="Comic Sans MS" panose="030F0702030302020204" pitchFamily="66" charset="0"/>
            </a:endParaRPr>
          </a:p>
          <a:p>
            <a:r>
              <a:rPr lang="en-US" b="1" dirty="0">
                <a:latin typeface="Comic Sans MS" panose="030F0702030302020204" pitchFamily="66" charset="0"/>
              </a:rPr>
              <a:t>To extend the season sow indoors in seed trays from early February and plant out in March under cloches or fleece.</a:t>
            </a:r>
          </a:p>
          <a:p>
            <a:r>
              <a:rPr lang="en-US" b="1" dirty="0">
                <a:latin typeface="Comic Sans MS" panose="030F0702030302020204" pitchFamily="66" charset="0"/>
              </a:rPr>
              <a:t>Sow outdoors in late July for an autumn crop.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623" y="2342736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352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278" y="857251"/>
            <a:ext cx="7714072" cy="895349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Successional planting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752600"/>
            <a:ext cx="5645426" cy="424815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omic Sans MS" panose="030F0702030302020204" pitchFamily="66" charset="0"/>
              </a:rPr>
              <a:t>When to sow:</a:t>
            </a:r>
          </a:p>
          <a:p>
            <a:pPr marL="0" indent="0">
              <a:buNone/>
            </a:pPr>
            <a:r>
              <a:rPr lang="en-US" b="1" dirty="0">
                <a:latin typeface="Comic Sans MS" panose="030F0702030302020204" pitchFamily="66" charset="0"/>
              </a:rPr>
              <a:t>Outdoors – Every one to four weeks but usually fortnightly from early spring to mid summer.</a:t>
            </a:r>
          </a:p>
          <a:p>
            <a:pPr marL="0" indent="0">
              <a:buNone/>
            </a:pPr>
            <a:r>
              <a:rPr lang="en-US" b="1" dirty="0">
                <a:latin typeface="Comic Sans MS" panose="030F0702030302020204" pitchFamily="66" charset="0"/>
              </a:rPr>
              <a:t>Indoors – from early spring onwards</a:t>
            </a:r>
          </a:p>
          <a:p>
            <a:pPr marL="0" indent="0">
              <a:buNone/>
            </a:pPr>
            <a:endParaRPr lang="en-US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b="1" dirty="0">
                <a:latin typeface="Comic Sans MS" panose="030F0702030302020204" pitchFamily="66" charset="0"/>
              </a:rPr>
              <a:t>Sow different varieties of the same crop as early and late season varieties mature at different times of the year. </a:t>
            </a:r>
          </a:p>
          <a:p>
            <a:pPr marL="0" indent="0">
              <a:buNone/>
            </a:pPr>
            <a:endParaRPr lang="en-US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b="1" dirty="0">
                <a:latin typeface="Comic Sans MS" panose="030F0702030302020204" pitchFamily="66" charset="0"/>
              </a:rPr>
              <a:t>Example -  </a:t>
            </a:r>
            <a:r>
              <a:rPr lang="en-US" b="1" dirty="0" err="1">
                <a:latin typeface="Comic Sans MS" panose="030F0702030302020204" pitchFamily="66" charset="0"/>
              </a:rPr>
              <a:t>Butterhead</a:t>
            </a:r>
            <a:r>
              <a:rPr lang="en-US" b="1" dirty="0">
                <a:latin typeface="Comic Sans MS" panose="030F0702030302020204" pitchFamily="66" charset="0"/>
              </a:rPr>
              <a:t> lettuce, ‘Tom Thumb’, ‘Butter Crunch’ and ‘Diana’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284" y="1304926"/>
            <a:ext cx="1475066" cy="12125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3953" y="2623591"/>
            <a:ext cx="1475066" cy="14750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3953" y="4270264"/>
            <a:ext cx="1475066" cy="147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421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442" y="857251"/>
            <a:ext cx="5760908" cy="895349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Intercropping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248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070C0"/>
                </a:solidFill>
                <a:latin typeface="Comic Sans MS" panose="030F0702030302020204" pitchFamily="66" charset="0"/>
              </a:rPr>
              <a:t>Intercropping is where quick maturing crops are grown between slower growing crops to maximise space and productivity.</a:t>
            </a:r>
          </a:p>
          <a:p>
            <a:pPr marL="0" indent="0">
              <a:buNone/>
            </a:pPr>
            <a:endParaRPr lang="en-US" sz="27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sz="27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700" b="1" dirty="0">
                <a:latin typeface="Comic Sans MS" panose="030F0702030302020204" pitchFamily="66" charset="0"/>
              </a:rPr>
              <a:t>Examples include:</a:t>
            </a:r>
          </a:p>
          <a:p>
            <a:pPr>
              <a:buFont typeface="Arial" charset="0"/>
              <a:buChar char="•"/>
            </a:pPr>
            <a:r>
              <a:rPr lang="en-US" sz="2700" b="1" dirty="0">
                <a:latin typeface="Comic Sans MS" panose="030F0702030302020204" pitchFamily="66" charset="0"/>
              </a:rPr>
              <a:t>Lettuce between brassicas</a:t>
            </a:r>
          </a:p>
          <a:p>
            <a:pPr>
              <a:buFont typeface="Arial" charset="0"/>
              <a:buChar char="•"/>
            </a:pPr>
            <a:r>
              <a:rPr lang="en-US" sz="2700" b="1" dirty="0">
                <a:latin typeface="Comic Sans MS" panose="030F0702030302020204" pitchFamily="66" charset="0"/>
              </a:rPr>
              <a:t>Radishes between carrots or parsnips</a:t>
            </a:r>
          </a:p>
          <a:p>
            <a:pPr>
              <a:buFont typeface="Arial" charset="0"/>
              <a:buChar char="•"/>
            </a:pPr>
            <a:r>
              <a:rPr lang="en-US" sz="2700" b="1" dirty="0">
                <a:latin typeface="Comic Sans MS" panose="030F0702030302020204" pitchFamily="66" charset="0"/>
              </a:rPr>
              <a:t>Spring onions between sweetcorn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109" y="2767559"/>
            <a:ext cx="2876550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7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7935" y="857251"/>
            <a:ext cx="5367415" cy="895349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Spacing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24815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  <a:latin typeface="Comic Sans MS" panose="030F0702030302020204" pitchFamily="66" charset="0"/>
              </a:rPr>
              <a:t>Adequate spacing allows:</a:t>
            </a:r>
          </a:p>
          <a:p>
            <a:r>
              <a:rPr lang="en-US" b="1" dirty="0">
                <a:latin typeface="Comic Sans MS" panose="030F0702030302020204" pitchFamily="66" charset="0"/>
              </a:rPr>
              <a:t>Roots expand without restriction</a:t>
            </a:r>
          </a:p>
          <a:p>
            <a:r>
              <a:rPr lang="en-US" b="1" dirty="0">
                <a:latin typeface="Comic Sans MS" panose="030F0702030302020204" pitchFamily="66" charset="0"/>
              </a:rPr>
              <a:t>Allows water, light and air between the roots</a:t>
            </a:r>
          </a:p>
          <a:p>
            <a:r>
              <a:rPr lang="en-US" b="1" dirty="0">
                <a:latin typeface="Comic Sans MS" panose="030F0702030302020204" pitchFamily="66" charset="0"/>
              </a:rPr>
              <a:t>Ease of weed management</a:t>
            </a:r>
          </a:p>
          <a:p>
            <a:r>
              <a:rPr lang="en-US" b="1" dirty="0">
                <a:latin typeface="Comic Sans MS" panose="030F0702030302020204" pitchFamily="66" charset="0"/>
              </a:rPr>
              <a:t>Typical spacing for a carrot crop is 5cm apart which allows for maximum yield</a:t>
            </a:r>
          </a:p>
          <a:p>
            <a:endParaRPr lang="en-US" b="1" dirty="0">
              <a:latin typeface="Comic Sans MS" panose="030F0702030302020204" pitchFamily="66" charset="0"/>
            </a:endParaRPr>
          </a:p>
          <a:p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  <a:latin typeface="Comic Sans MS" panose="030F0702030302020204" pitchFamily="66" charset="0"/>
              </a:rPr>
              <a:t>Closer spacing increases competition between plant roots but allows:</a:t>
            </a:r>
          </a:p>
          <a:p>
            <a:pPr>
              <a:buFont typeface="Arial" charset="0"/>
              <a:buChar char="•"/>
            </a:pPr>
            <a:r>
              <a:rPr lang="en-US" b="1" dirty="0">
                <a:latin typeface="Comic Sans MS" panose="030F0702030302020204" pitchFamily="66" charset="0"/>
              </a:rPr>
              <a:t>Production of baby carrots</a:t>
            </a:r>
          </a:p>
          <a:p>
            <a:pPr>
              <a:buFont typeface="Arial" charset="0"/>
              <a:buChar char="•"/>
            </a:pPr>
            <a:r>
              <a:rPr lang="en-US" b="1" dirty="0">
                <a:latin typeface="Comic Sans MS" panose="030F0702030302020204" pitchFamily="66" charset="0"/>
              </a:rPr>
              <a:t>Uniformity of production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781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318</TotalTime>
  <Words>1428</Words>
  <Application>Microsoft Office PowerPoint</Application>
  <PresentationFormat>On-screen Show (4:3)</PresentationFormat>
  <Paragraphs>144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 Vegetable Revision 1</vt:lpstr>
      <vt:lpstr>Base and top dressings</vt:lpstr>
      <vt:lpstr>Base and top dressings</vt:lpstr>
      <vt:lpstr>Thinning</vt:lpstr>
      <vt:lpstr>Weed control</vt:lpstr>
      <vt:lpstr>Crop supports</vt:lpstr>
      <vt:lpstr>  Irrigation</vt:lpstr>
      <vt:lpstr>Pest and disease control</vt:lpstr>
      <vt:lpstr>Harvest Methods</vt:lpstr>
      <vt:lpstr>Storage of harvest</vt:lpstr>
      <vt:lpstr>Crop rotation</vt:lpstr>
      <vt:lpstr>Crop Rotation</vt:lpstr>
      <vt:lpstr>Successional planting</vt:lpstr>
      <vt:lpstr>Successional planting</vt:lpstr>
      <vt:lpstr>Intercropping</vt:lpstr>
      <vt:lpstr>Spacing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R2113 Understanding the production of outdoor vegetables and fruit</dc:title>
  <dc:creator>Adrienne Kelly</dc:creator>
  <cp:lastModifiedBy>priscilla sparks</cp:lastModifiedBy>
  <cp:revision>30</cp:revision>
  <dcterms:created xsi:type="dcterms:W3CDTF">2017-02-12T18:00:15Z</dcterms:created>
  <dcterms:modified xsi:type="dcterms:W3CDTF">2024-11-23T12:07:07Z</dcterms:modified>
</cp:coreProperties>
</file>